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135.xml" ContentType="application/vnd.openxmlformats-officedocument.presentationml.slide+xml"/>
  <Override PartName="/ppt/notesSlides/notesSlide31.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slides/slide118.xml" ContentType="application/vnd.openxmlformats-officedocument.presentationml.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slides/slide94.xml" ContentType="application/vnd.openxmlformats-officedocument.presentationml.slide+xml"/>
  <Override PartName="/ppt/slides/slide92.xml" ContentType="application/vnd.openxmlformats-officedocument.presentationml.slide+xml"/>
  <Override PartName="/ppt/slides/slide124.xml" ContentType="application/vnd.openxmlformats-officedocument.presentationml.slide+xml"/>
  <Override PartName="/ppt/notesSlides/notesSlide23.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s/slide115.xml" ContentType="application/vnd.openxmlformats-officedocument.presentationml.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104.xml" ContentType="application/vnd.openxmlformats-officedocument.presentationml.slide+xml"/>
  <Override PartName="/ppt/slides/slide10.xml" ContentType="application/vnd.openxmlformats-officedocument.presentationml.slide+xml"/>
  <Override PartName="/ppt/slides/slide133.xml" ContentType="application/vnd.openxmlformats-officedocument.presentationml.slide+xml"/>
  <Override PartName="/ppt/slides/slide33.xml" ContentType="application/vnd.openxmlformats-officedocument.presentationml.slide+xml"/>
  <Default Extension="vml" ContentType="application/vnd.openxmlformats-officedocument.vmlDrawing"/>
  <Default Extension="png" ContentType="image/png"/>
  <Override PartName="/ppt/slides/slide83.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132.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slides/slide128.xml" ContentType="application/vnd.openxmlformats-officedocument.presentationml.slide+xml"/>
  <Override PartName="/ppt/slides/slide45.xml" ContentType="application/vnd.openxmlformats-officedocument.presentationml.slide+xml"/>
  <Override PartName="/ppt/slides/slide101.xml" ContentType="application/vnd.openxmlformats-officedocument.presentationml.slide+xml"/>
  <Override PartName="/ppt/slides/slide137.xml" ContentType="application/vnd.openxmlformats-officedocument.presentationml.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embeddings/oleObject6.bin" ContentType="application/vnd.openxmlformats-officedocument.oleObject"/>
  <Override PartName="/ppt/slides/slide54.xml" ContentType="application/vnd.openxmlformats-officedocument.presentationml.slide+xml"/>
  <Override PartName="/ppt/notesSlides/notesSlide3.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slides/slide81.xml" ContentType="application/vnd.openxmlformats-officedocument.presentationml.slide+xml"/>
  <Override PartName="/ppt/slides/slide25.xml" ContentType="application/vnd.openxmlformats-officedocument.presentationml.slide+xml"/>
  <Override PartName="/ppt/embeddings/oleObject5.bin" ContentType="application/vnd.openxmlformats-officedocument.oleObject"/>
  <Override PartName="/ppt/notesSlides/notesSlide19.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105.xml" ContentType="application/vnd.openxmlformats-officedocument.presentationml.slide+xml"/>
  <Override PartName="/ppt/embeddings/oleObject1.bin" ContentType="application/vnd.openxmlformats-officedocument.oleObject"/>
  <Override PartName="/ppt/notesSlides/notesSlide26.xml" ContentType="application/vnd.openxmlformats-officedocument.presentationml.notesSlide+xml"/>
  <Override PartName="/ppt/slides/slide44.xml" ContentType="application/vnd.openxmlformats-officedocument.presentationml.slide+xml"/>
  <Override PartName="/ppt/slides/slide103.xml" ContentType="application/vnd.openxmlformats-officedocument.presentationml.slide+xml"/>
  <Override PartName="/ppt/slides/slide49.xml" ContentType="application/vnd.openxmlformats-officedocument.presentationml.slide+xml"/>
  <Override PartName="/ppt/slides/slide70.xml" ContentType="application/vnd.openxmlformats-officedocument.presentationml.slide+xml"/>
  <Override PartName="/ppt/slides/slide129.xml" ContentType="application/vnd.openxmlformats-officedocument.presentationml.slide+xml"/>
  <Override PartName="/ppt/slides/slide48.xml" ContentType="application/vnd.openxmlformats-officedocument.presentationml.slide+xml"/>
  <Override PartName="/ppt/slides/slide120.xml" ContentType="application/vnd.openxmlformats-officedocument.presentationml.slide+xml"/>
  <Override PartName="/ppt/slides/slide125.xml" ContentType="application/vnd.openxmlformats-officedocument.presentationml.slide+xml"/>
  <Override PartName="/ppt/presentation.xml" ContentType="application/vnd.openxmlformats-officedocument.presentationml.presentation.main+xml"/>
  <Override PartName="/ppt/slides/slide122.xml" ContentType="application/vnd.openxmlformats-officedocument.presentationml.slide+xml"/>
  <Override PartName="/ppt/slides/slide77.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17.xml" ContentType="application/vnd.openxmlformats-officedocument.presentationml.slide+xml"/>
  <Override PartName="/ppt/slides/slide111.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13.xml" ContentType="application/vnd.openxmlformats-officedocument.presentationml.slide+xml"/>
  <Override PartName="/ppt/slides/slide108.xml" ContentType="application/vnd.openxmlformats-officedocument.presentationml.slide+xml"/>
  <Override PartName="/ppt/slides/slide29.xml" ContentType="application/vnd.openxmlformats-officedocument.presentationml.slide+xml"/>
  <Override PartName="/ppt/embeddings/oleObject4.bin" ContentType="application/vnd.openxmlformats-officedocument.oleObject"/>
  <Override PartName="/ppt/notesSlides/notesSlide22.xml" ContentType="application/vnd.openxmlformats-officedocument.presentationml.notesSlide+xml"/>
  <Override PartName="/ppt/slides/slide126.xml" ContentType="application/vnd.openxmlformats-officedocument.presentationml.slide+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notesSlides/notesSlide1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107.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123.xml" ContentType="application/vnd.openxmlformats-officedocument.presentationml.slide+xml"/>
  <Override PartName="/ppt/embeddings/oleObject2.bin" ContentType="application/vnd.openxmlformats-officedocument.oleObject"/>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slides/slide13.xml" ContentType="application/vnd.openxmlformats-officedocument.presentationml.slide+xml"/>
  <Override PartName="/ppt/slides/slide121.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131.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Override PartName="/ppt/slides/slide127.xml" ContentType="application/vnd.openxmlformats-officedocument.presentationml.slide+xml"/>
  <Override PartName="/ppt/slides/slide27.xml" ContentType="application/vnd.openxmlformats-officedocument.presentationml.slide+xml"/>
  <Override PartName="/ppt/slides/slide138.xml" ContentType="application/vnd.openxmlformats-officedocument.presentationml.slide+xml"/>
  <Override PartName="/ppt/notesSlides/notesSlide10.xml" ContentType="application/vnd.openxmlformats-officedocument.presentationml.notesSlide+xml"/>
  <Override PartName="/ppt/slides/slide67.xml" ContentType="application/vnd.openxmlformats-officedocument.presentationml.slide+xml"/>
  <Override PartName="/ppt/slides/slide10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130.xml" ContentType="application/vnd.openxmlformats-officedocument.presentationml.slide+xml"/>
  <Override PartName="/ppt/slides/slide134.xml" ContentType="application/vnd.openxmlformats-officedocument.presentationml.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slides/slide116.xml" ContentType="application/vnd.openxmlformats-officedocument.presentationml.slide+xml"/>
  <Override PartName="/ppt/slides/slide119.xml" ContentType="application/vnd.openxmlformats-officedocument.presentationml.slide+xml"/>
  <Override PartName="/ppt/notesSlides/notesSlide7.xml" ContentType="application/vnd.openxmlformats-officedocument.presentationml.notesSlide+xml"/>
  <Override PartName="/ppt/slides/slide136.xml" ContentType="application/vnd.openxmlformats-officedocument.presentationml.slide+xml"/>
  <Override PartName="/ppt/slides/slide63.xml" ContentType="application/vnd.openxmlformats-officedocument.presentationml.slide+xml"/>
  <Override PartName="/ppt/slides/slide139.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slides/slide112.xml" ContentType="application/vnd.openxmlformats-officedocument.presentationml.slide+xml"/>
  <Override PartName="/ppt/slides/slide106.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slides/slide99.xml" ContentType="application/vnd.openxmlformats-officedocument.presentationml.slide+xml"/>
  <Override PartName="/ppt/slides/slide109.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114.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4.xml" ContentType="application/vnd.openxmlformats-officedocument.presentationml.slide+xml"/>
  <Override PartName="/ppt/slides/slide72.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102.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Default Extension="pdf" ContentType="application/pdf"/>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141"/>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450" r:id="rId20"/>
    <p:sldId id="352" r:id="rId21"/>
    <p:sldId id="353" r:id="rId22"/>
    <p:sldId id="354" r:id="rId23"/>
    <p:sldId id="355" r:id="rId24"/>
    <p:sldId id="356" r:id="rId25"/>
    <p:sldId id="357" r:id="rId26"/>
    <p:sldId id="358" r:id="rId27"/>
    <p:sldId id="359" r:id="rId28"/>
    <p:sldId id="360" r:id="rId29"/>
    <p:sldId id="361" r:id="rId30"/>
    <p:sldId id="406" r:id="rId31"/>
    <p:sldId id="407" r:id="rId32"/>
    <p:sldId id="362" r:id="rId33"/>
    <p:sldId id="386" r:id="rId34"/>
    <p:sldId id="385" r:id="rId35"/>
    <p:sldId id="387" r:id="rId36"/>
    <p:sldId id="403" r:id="rId37"/>
    <p:sldId id="404" r:id="rId38"/>
    <p:sldId id="402" r:id="rId39"/>
    <p:sldId id="401"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363" r:id="rId54"/>
    <p:sldId id="365" r:id="rId55"/>
    <p:sldId id="366" r:id="rId56"/>
    <p:sldId id="367" r:id="rId57"/>
    <p:sldId id="408" r:id="rId58"/>
    <p:sldId id="409" r:id="rId59"/>
    <p:sldId id="410" r:id="rId60"/>
    <p:sldId id="416" r:id="rId61"/>
    <p:sldId id="417" r:id="rId62"/>
    <p:sldId id="411" r:id="rId63"/>
    <p:sldId id="412" r:id="rId64"/>
    <p:sldId id="414" r:id="rId65"/>
    <p:sldId id="415" r:id="rId66"/>
    <p:sldId id="418" r:id="rId67"/>
    <p:sldId id="419" r:id="rId68"/>
    <p:sldId id="420" r:id="rId69"/>
    <p:sldId id="368" r:id="rId70"/>
    <p:sldId id="405" r:id="rId71"/>
    <p:sldId id="421" r:id="rId72"/>
    <p:sldId id="422" r:id="rId73"/>
    <p:sldId id="423" r:id="rId74"/>
    <p:sldId id="424" r:id="rId75"/>
    <p:sldId id="457" r:id="rId76"/>
    <p:sldId id="458" r:id="rId77"/>
    <p:sldId id="460" r:id="rId78"/>
    <p:sldId id="459" r:id="rId79"/>
    <p:sldId id="369" r:id="rId80"/>
    <p:sldId id="370" r:id="rId81"/>
    <p:sldId id="371" r:id="rId82"/>
    <p:sldId id="372" r:id="rId83"/>
    <p:sldId id="374" r:id="rId84"/>
    <p:sldId id="375" r:id="rId85"/>
    <p:sldId id="448" r:id="rId86"/>
    <p:sldId id="449" r:id="rId87"/>
    <p:sldId id="453" r:id="rId88"/>
    <p:sldId id="454" r:id="rId89"/>
    <p:sldId id="373" r:id="rId90"/>
    <p:sldId id="461" r:id="rId91"/>
    <p:sldId id="452" r:id="rId92"/>
    <p:sldId id="376" r:id="rId93"/>
    <p:sldId id="377" r:id="rId94"/>
    <p:sldId id="378" r:id="rId95"/>
    <p:sldId id="379" r:id="rId96"/>
    <p:sldId id="425" r:id="rId97"/>
    <p:sldId id="380" r:id="rId98"/>
    <p:sldId id="426" r:id="rId99"/>
    <p:sldId id="381" r:id="rId100"/>
    <p:sldId id="427" r:id="rId101"/>
    <p:sldId id="428" r:id="rId102"/>
    <p:sldId id="433" r:id="rId103"/>
    <p:sldId id="431" r:id="rId104"/>
    <p:sldId id="430" r:id="rId105"/>
    <p:sldId id="432" r:id="rId106"/>
    <p:sldId id="434" r:id="rId107"/>
    <p:sldId id="382" r:id="rId108"/>
    <p:sldId id="435" r:id="rId109"/>
    <p:sldId id="436" r:id="rId110"/>
    <p:sldId id="437" r:id="rId111"/>
    <p:sldId id="438" r:id="rId112"/>
    <p:sldId id="440" r:id="rId113"/>
    <p:sldId id="441" r:id="rId114"/>
    <p:sldId id="442" r:id="rId115"/>
    <p:sldId id="443" r:id="rId116"/>
    <p:sldId id="444" r:id="rId117"/>
    <p:sldId id="445" r:id="rId118"/>
    <p:sldId id="383" r:id="rId119"/>
    <p:sldId id="451" r:id="rId120"/>
    <p:sldId id="456" r:id="rId121"/>
    <p:sldId id="455" r:id="rId122"/>
    <p:sldId id="446" r:id="rId123"/>
    <p:sldId id="471" r:id="rId124"/>
    <p:sldId id="472" r:id="rId125"/>
    <p:sldId id="473" r:id="rId126"/>
    <p:sldId id="474" r:id="rId127"/>
    <p:sldId id="475" r:id="rId128"/>
    <p:sldId id="476" r:id="rId129"/>
    <p:sldId id="477" r:id="rId130"/>
    <p:sldId id="478" r:id="rId131"/>
    <p:sldId id="479" r:id="rId132"/>
    <p:sldId id="480" r:id="rId133"/>
    <p:sldId id="481" r:id="rId134"/>
    <p:sldId id="482" r:id="rId135"/>
    <p:sldId id="483" r:id="rId136"/>
    <p:sldId id="484" r:id="rId137"/>
    <p:sldId id="485" r:id="rId138"/>
    <p:sldId id="384" r:id="rId139"/>
    <p:sldId id="313" r:id="rId1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9D77A"/>
    <a:srgbClr val="E17B7C"/>
    <a:srgbClr val="21BAFF"/>
    <a:srgbClr val="1C2674"/>
    <a:srgbClr val="DDDDDD"/>
    <a:srgbClr val="990000"/>
    <a:srgbClr val="00AAF6"/>
    <a:srgbClr val="9FE1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94660"/>
  </p:normalViewPr>
  <p:slideViewPr>
    <p:cSldViewPr>
      <p:cViewPr varScale="1">
        <p:scale>
          <a:sx n="154" d="100"/>
          <a:sy n="154" d="100"/>
        </p:scale>
        <p:origin x="-104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121" Type="http://schemas.openxmlformats.org/officeDocument/2006/relationships/slide" Target="slides/slide120.xml"/><Relationship Id="rId133" Type="http://schemas.openxmlformats.org/officeDocument/2006/relationships/slide" Target="slides/slide132.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25" Type="http://schemas.openxmlformats.org/officeDocument/2006/relationships/slide" Target="slides/slide24.xml"/><Relationship Id="rId106" Type="http://schemas.openxmlformats.org/officeDocument/2006/relationships/slide" Target="slides/slide105.xml"/><Relationship Id="rId122" Type="http://schemas.openxmlformats.org/officeDocument/2006/relationships/slide" Target="slides/slide121.xml"/><Relationship Id="rId116" Type="http://schemas.openxmlformats.org/officeDocument/2006/relationships/slide" Target="slides/slide115.xml"/><Relationship Id="rId119" Type="http://schemas.openxmlformats.org/officeDocument/2006/relationships/slide" Target="slides/slide118.xml"/><Relationship Id="rId96" Type="http://schemas.openxmlformats.org/officeDocument/2006/relationships/slide" Target="slides/slide95.xml"/><Relationship Id="rId10" Type="http://schemas.openxmlformats.org/officeDocument/2006/relationships/slide" Target="slides/slide9.xml"/><Relationship Id="rId138" Type="http://schemas.openxmlformats.org/officeDocument/2006/relationships/slide" Target="slides/slide137.xml"/><Relationship Id="rId50" Type="http://schemas.openxmlformats.org/officeDocument/2006/relationships/slide" Target="slides/slide49.xml"/><Relationship Id="rId118" Type="http://schemas.openxmlformats.org/officeDocument/2006/relationships/slide" Target="slides/slide117.xml"/><Relationship Id="rId128" Type="http://schemas.openxmlformats.org/officeDocument/2006/relationships/slide" Target="slides/slide127.xml"/><Relationship Id="rId17" Type="http://schemas.openxmlformats.org/officeDocument/2006/relationships/slide" Target="slides/slide16.xml"/><Relationship Id="rId107" Type="http://schemas.openxmlformats.org/officeDocument/2006/relationships/slide" Target="slides/slide106.xml"/><Relationship Id="rId71" Type="http://schemas.openxmlformats.org/officeDocument/2006/relationships/slide" Target="slides/slide70.xml"/><Relationship Id="rId142" Type="http://schemas.openxmlformats.org/officeDocument/2006/relationships/printerSettings" Target="printerSettings/printerSettings1.bin"/><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114" Type="http://schemas.openxmlformats.org/officeDocument/2006/relationships/slide" Target="slides/slide113.xml"/><Relationship Id="rId88" Type="http://schemas.openxmlformats.org/officeDocument/2006/relationships/slide" Target="slides/slide87.xml"/><Relationship Id="rId82" Type="http://schemas.openxmlformats.org/officeDocument/2006/relationships/slide" Target="slides/slide81.xml"/><Relationship Id="rId124" Type="http://schemas.openxmlformats.org/officeDocument/2006/relationships/slide" Target="slides/slide123.xml"/><Relationship Id="rId69" Type="http://schemas.openxmlformats.org/officeDocument/2006/relationships/slide" Target="slides/slide6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140" Type="http://schemas.openxmlformats.org/officeDocument/2006/relationships/slide" Target="slides/slide139.xml"/><Relationship Id="rId144" Type="http://schemas.openxmlformats.org/officeDocument/2006/relationships/viewProps" Target="viewProps.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111" Type="http://schemas.openxmlformats.org/officeDocument/2006/relationships/slide" Target="slides/slide110.xml"/><Relationship Id="rId98" Type="http://schemas.openxmlformats.org/officeDocument/2006/relationships/slide" Target="slides/slide97.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132" Type="http://schemas.openxmlformats.org/officeDocument/2006/relationships/slide" Target="slides/slide131.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54" Type="http://schemas.openxmlformats.org/officeDocument/2006/relationships/slide" Target="slides/slide53.xml"/><Relationship Id="rId101" Type="http://schemas.openxmlformats.org/officeDocument/2006/relationships/slide" Target="slides/slide100.xml"/><Relationship Id="rId23" Type="http://schemas.openxmlformats.org/officeDocument/2006/relationships/slide" Target="slides/slide22.xml"/><Relationship Id="rId136" Type="http://schemas.openxmlformats.org/officeDocument/2006/relationships/slide" Target="slides/slide135.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146" Type="http://schemas.openxmlformats.org/officeDocument/2006/relationships/tableStyles" Target="tableStyles.xml"/><Relationship Id="rId30" Type="http://schemas.openxmlformats.org/officeDocument/2006/relationships/slide" Target="slides/slide29.xml"/><Relationship Id="rId29" Type="http://schemas.openxmlformats.org/officeDocument/2006/relationships/slide" Target="slides/slide28.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04" Type="http://schemas.openxmlformats.org/officeDocument/2006/relationships/slide" Target="slides/slide103.xml"/><Relationship Id="rId130" Type="http://schemas.openxmlformats.org/officeDocument/2006/relationships/slide" Target="slides/slide129.xml"/><Relationship Id="rId90" Type="http://schemas.openxmlformats.org/officeDocument/2006/relationships/slide" Target="slides/slide89.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slide" Target="slides/slide10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127" Type="http://schemas.openxmlformats.org/officeDocument/2006/relationships/slide" Target="slides/slide126.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145" Type="http://schemas.openxmlformats.org/officeDocument/2006/relationships/theme" Target="theme/theme1.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17" Type="http://schemas.openxmlformats.org/officeDocument/2006/relationships/slide" Target="slides/slide116.xml"/><Relationship Id="rId129" Type="http://schemas.openxmlformats.org/officeDocument/2006/relationships/slide" Target="slides/slide128.xml"/><Relationship Id="rId134" Type="http://schemas.openxmlformats.org/officeDocument/2006/relationships/slide" Target="slides/slide133.xml"/><Relationship Id="rId112" Type="http://schemas.openxmlformats.org/officeDocument/2006/relationships/slide" Target="slides/slide111.xml"/><Relationship Id="rId19" Type="http://schemas.openxmlformats.org/officeDocument/2006/relationships/slide" Target="slides/slide18.xml"/><Relationship Id="rId120" Type="http://schemas.openxmlformats.org/officeDocument/2006/relationships/slide" Target="slides/slide119.xml"/><Relationship Id="rId126" Type="http://schemas.openxmlformats.org/officeDocument/2006/relationships/slide" Target="slides/slide125.xml"/><Relationship Id="rId57" Type="http://schemas.openxmlformats.org/officeDocument/2006/relationships/slide" Target="slides/slide56.xml"/><Relationship Id="rId109" Type="http://schemas.openxmlformats.org/officeDocument/2006/relationships/slide" Target="slides/slide108.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135" Type="http://schemas.openxmlformats.org/officeDocument/2006/relationships/slide" Target="slides/slide134.xml"/><Relationship Id="rId36" Type="http://schemas.openxmlformats.org/officeDocument/2006/relationships/slide" Target="slides/slide35.xml"/><Relationship Id="rId125" Type="http://schemas.openxmlformats.org/officeDocument/2006/relationships/slide" Target="slides/slide124.xml"/><Relationship Id="rId139" Type="http://schemas.openxmlformats.org/officeDocument/2006/relationships/slide" Target="slides/slide138.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41" Type="http://schemas.openxmlformats.org/officeDocument/2006/relationships/notesMaster" Target="notesMasters/notesMaster1.xml"/><Relationship Id="rId110" Type="http://schemas.openxmlformats.org/officeDocument/2006/relationships/slide" Target="slides/slide109.xml"/><Relationship Id="rId113" Type="http://schemas.openxmlformats.org/officeDocument/2006/relationships/slide" Target="slides/slide112.xml"/><Relationship Id="rId12" Type="http://schemas.openxmlformats.org/officeDocument/2006/relationships/slide" Target="slides/slide11.xml"/><Relationship Id="rId108" Type="http://schemas.openxmlformats.org/officeDocument/2006/relationships/slide" Target="slides/slide107.xml"/><Relationship Id="rId137" Type="http://schemas.openxmlformats.org/officeDocument/2006/relationships/slide" Target="slides/slide136.xml"/><Relationship Id="rId3" Type="http://schemas.openxmlformats.org/officeDocument/2006/relationships/slide" Target="slides/slide2.xml"/><Relationship Id="rId123" Type="http://schemas.openxmlformats.org/officeDocument/2006/relationships/slide" Target="slides/slide122.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143" Type="http://schemas.openxmlformats.org/officeDocument/2006/relationships/presProps" Target="presProps.xml"/><Relationship Id="rId68" Type="http://schemas.openxmlformats.org/officeDocument/2006/relationships/slide" Target="slides/slide67.xml"/><Relationship Id="rId115" Type="http://schemas.openxmlformats.org/officeDocument/2006/relationships/slide" Target="slides/slide114.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131" Type="http://schemas.openxmlformats.org/officeDocument/2006/relationships/slide" Target="slides/slide130.xml"/><Relationship Id="rId78" Type="http://schemas.openxmlformats.org/officeDocument/2006/relationships/slide" Target="slides/slide77.xml"/><Relationship Id="rId15" Type="http://schemas.openxmlformats.org/officeDocument/2006/relationships/slide" Target="slides/slide14.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890BC0B-3662-B040-B609-2C81DBFD76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D48B98C0-2E2E-194C-B5AA-2F74CBD7C032}" type="slidenum">
              <a:rPr lang="en-US">
                <a:latin typeface="Arial" pitchFamily="-65" charset="0"/>
              </a:rPr>
              <a:pPr/>
              <a:t>2</a:t>
            </a:fld>
            <a:endParaRPr lang="en-US">
              <a:latin typeface="Arial" pitchFamily="-6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DDF5051-5AD6-CB44-AB65-01F752785C1D}" type="slidenum">
              <a:rPr lang="en-US">
                <a:latin typeface="Arial" pitchFamily="-65" charset="0"/>
              </a:rPr>
              <a:pPr/>
              <a:t>11</a:t>
            </a:fld>
            <a:endParaRPr lang="en-US">
              <a:latin typeface="Arial" pitchFamily="-65"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69B1BBC-01C4-7046-ADD8-4215895572BC}" type="slidenum">
              <a:rPr lang="en-US">
                <a:latin typeface="Arial" pitchFamily="-65" charset="0"/>
              </a:rPr>
              <a:pPr/>
              <a:t>12</a:t>
            </a:fld>
            <a:endParaRPr lang="en-US">
              <a:latin typeface="Arial" pitchFamily="-65"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41988" name="Slide Number Placeholder 3"/>
          <p:cNvSpPr>
            <a:spLocks noGrp="1"/>
          </p:cNvSpPr>
          <p:nvPr>
            <p:ph type="sldNum" sz="quarter" idx="5"/>
          </p:nvPr>
        </p:nvSpPr>
        <p:spPr>
          <a:noFill/>
        </p:spPr>
        <p:txBody>
          <a:bodyPr/>
          <a:lstStyle/>
          <a:p>
            <a:fld id="{44DC81AD-68C5-B842-9186-8D991B341AB7}" type="slidenum">
              <a:rPr lang="en-US">
                <a:latin typeface="Arial" pitchFamily="-65" charset="0"/>
              </a:rPr>
              <a:pPr/>
              <a:t>13</a:t>
            </a:fld>
            <a:endParaRPr lang="en-US">
              <a:latin typeface="Arial"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42B37737-72DC-3349-AFB7-5D62CDC9742F}" type="slidenum">
              <a:rPr lang="en-US">
                <a:latin typeface="Arial" pitchFamily="-65" charset="0"/>
              </a:rPr>
              <a:pPr/>
              <a:t>14</a:t>
            </a:fld>
            <a:endParaRPr lang="en-US">
              <a:latin typeface="Arial" pitchFamily="-65"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CE92AB1-FFCB-8440-B025-346C5A7FDACB}" type="slidenum">
              <a:rPr lang="en-US">
                <a:latin typeface="Arial" pitchFamily="-65" charset="0"/>
              </a:rPr>
              <a:pPr/>
              <a:t>15</a:t>
            </a:fld>
            <a:endParaRPr lang="en-US">
              <a:latin typeface="Arial" pitchFamily="-65"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48132" name="Slide Number Placeholder 3"/>
          <p:cNvSpPr>
            <a:spLocks noGrp="1"/>
          </p:cNvSpPr>
          <p:nvPr>
            <p:ph type="sldNum" sz="quarter" idx="5"/>
          </p:nvPr>
        </p:nvSpPr>
        <p:spPr>
          <a:noFill/>
        </p:spPr>
        <p:txBody>
          <a:bodyPr/>
          <a:lstStyle/>
          <a:p>
            <a:fld id="{40F62F2D-B7AE-6849-98C3-205C707BF9C1}" type="slidenum">
              <a:rPr lang="en-US">
                <a:latin typeface="Arial" pitchFamily="-65" charset="0"/>
              </a:rPr>
              <a:pPr/>
              <a:t>16</a:t>
            </a:fld>
            <a:endParaRPr lang="en-US">
              <a:latin typeface="Arial" pitchFamily="-65"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50180" name="Slide Number Placeholder 3"/>
          <p:cNvSpPr>
            <a:spLocks noGrp="1"/>
          </p:cNvSpPr>
          <p:nvPr>
            <p:ph type="sldNum" sz="quarter" idx="5"/>
          </p:nvPr>
        </p:nvSpPr>
        <p:spPr>
          <a:noFill/>
        </p:spPr>
        <p:txBody>
          <a:bodyPr/>
          <a:lstStyle/>
          <a:p>
            <a:fld id="{78FA1E57-65A9-AE4E-BDBC-5FAE705EB4F4}" type="slidenum">
              <a:rPr lang="en-US">
                <a:latin typeface="Arial" pitchFamily="-65" charset="0"/>
              </a:rPr>
              <a:pPr/>
              <a:t>17</a:t>
            </a:fld>
            <a:endParaRPr lang="en-US">
              <a:latin typeface="Arial" pitchFamily="-65"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19798D1-6B0F-EB40-8061-7CE56F94BA5C}" type="slidenum">
              <a:rPr lang="en-US">
                <a:latin typeface="Arial" pitchFamily="-65" charset="0"/>
              </a:rPr>
              <a:pPr/>
              <a:t>18</a:t>
            </a:fld>
            <a:endParaRPr lang="en-US">
              <a:latin typeface="Arial" pitchFamily="-65"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Lets create a simple helloword service just to exercise the use case.</a:t>
            </a:r>
          </a:p>
        </p:txBody>
      </p:sp>
      <p:sp>
        <p:nvSpPr>
          <p:cNvPr id="66564" name="Slide Number Placeholder 3"/>
          <p:cNvSpPr>
            <a:spLocks noGrp="1"/>
          </p:cNvSpPr>
          <p:nvPr>
            <p:ph type="sldNum" sz="quarter" idx="5"/>
          </p:nvPr>
        </p:nvSpPr>
        <p:spPr>
          <a:noFill/>
        </p:spPr>
        <p:txBody>
          <a:bodyPr/>
          <a:lstStyle/>
          <a:p>
            <a:fld id="{97FEA810-BD2F-D249-A90A-D310368675AC}" type="slidenum">
              <a:rPr lang="en-US" smtClean="0">
                <a:latin typeface="Arial" pitchFamily="-65" charset="0"/>
              </a:rPr>
              <a:pPr/>
              <a:t>28</a:t>
            </a:fld>
            <a:endParaRPr lang="en-US" smtClean="0">
              <a:latin typeface="Arial" pitchFamily="-65"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B441EE9-C47D-A847-AA12-A55AF325CE33}" type="slidenum">
              <a:rPr lang="en-US">
                <a:latin typeface="Arial" pitchFamily="-65" charset="0"/>
              </a:rPr>
              <a:pPr/>
              <a:t>32</a:t>
            </a:fld>
            <a:endParaRPr lang="en-US">
              <a:latin typeface="Arial" pitchFamily="-65"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E7BB6284-6D66-E648-9B8E-71C82B555B14}" type="slidenum">
              <a:rPr lang="en-US">
                <a:latin typeface="Arial" pitchFamily="-65" charset="0"/>
              </a:rPr>
              <a:pPr/>
              <a:t>3</a:t>
            </a:fld>
            <a:endParaRPr lang="en-US">
              <a:latin typeface="Arial" pitchFamily="-65"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89CE219-0CC7-514D-9184-2004C95F38E4}" type="slidenum">
              <a:rPr lang="en-US">
                <a:latin typeface="Arial" pitchFamily="-65" charset="0"/>
              </a:rPr>
              <a:pPr/>
              <a:t>53</a:t>
            </a:fld>
            <a:endParaRPr lang="en-US">
              <a:latin typeface="Arial" pitchFamily="-65"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ABD2D5B-F217-0942-9529-0BBF184E21EF}" type="slidenum">
              <a:rPr lang="en-US">
                <a:latin typeface="Arial" pitchFamily="-65" charset="0"/>
              </a:rPr>
              <a:pPr/>
              <a:t>54</a:t>
            </a:fld>
            <a:endParaRPr lang="en-US">
              <a:latin typeface="Arial" pitchFamily="-65"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ADC144C-2B4C-5443-8622-E5855D0DFFA7}" type="slidenum">
              <a:rPr lang="en-US">
                <a:latin typeface="Arial" pitchFamily="-65" charset="0"/>
              </a:rPr>
              <a:pPr/>
              <a:t>55</a:t>
            </a:fld>
            <a:endParaRPr lang="en-US">
              <a:latin typeface="Arial" pitchFamily="-65"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3E98026-CCEF-D14E-BAD3-03999A148371}" type="slidenum">
              <a:rPr lang="en-US">
                <a:latin typeface="Arial" pitchFamily="-65" charset="0"/>
              </a:rPr>
              <a:pPr/>
              <a:t>69</a:t>
            </a:fld>
            <a:endParaRPr lang="en-US">
              <a:latin typeface="Arial" pitchFamily="-65"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a:ln/>
        </p:spPr>
      </p:sp>
      <p:sp>
        <p:nvSpPr>
          <p:cNvPr id="82947"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Implement a helloworld client that we can use for testing.</a:t>
            </a:r>
          </a:p>
        </p:txBody>
      </p:sp>
      <p:sp>
        <p:nvSpPr>
          <p:cNvPr id="82948" name="Slide Number Placeholder 3"/>
          <p:cNvSpPr>
            <a:spLocks noGrp="1"/>
          </p:cNvSpPr>
          <p:nvPr>
            <p:ph type="sldNum" sz="quarter" idx="5"/>
          </p:nvPr>
        </p:nvSpPr>
        <p:spPr>
          <a:noFill/>
        </p:spPr>
        <p:txBody>
          <a:bodyPr/>
          <a:lstStyle/>
          <a:p>
            <a:fld id="{F7316CFE-8C60-C543-8B8F-A998B1EEF6E8}" type="slidenum">
              <a:rPr lang="en-US" smtClean="0">
                <a:latin typeface="Arial" pitchFamily="-65" charset="0"/>
              </a:rPr>
              <a:pPr/>
              <a:t>70</a:t>
            </a:fld>
            <a:endParaRPr lang="en-US" smtClean="0">
              <a:latin typeface="Arial" pitchFamily="-65"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a:ln/>
        </p:spPr>
      </p:sp>
      <p:sp>
        <p:nvSpPr>
          <p:cNvPr id="82947"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Implement a helloworld client that we can use for testing.</a:t>
            </a:r>
          </a:p>
        </p:txBody>
      </p:sp>
      <p:sp>
        <p:nvSpPr>
          <p:cNvPr id="82948" name="Slide Number Placeholder 3"/>
          <p:cNvSpPr>
            <a:spLocks noGrp="1"/>
          </p:cNvSpPr>
          <p:nvPr>
            <p:ph type="sldNum" sz="quarter" idx="5"/>
          </p:nvPr>
        </p:nvSpPr>
        <p:spPr>
          <a:noFill/>
        </p:spPr>
        <p:txBody>
          <a:bodyPr/>
          <a:lstStyle/>
          <a:p>
            <a:fld id="{F7316CFE-8C60-C543-8B8F-A998B1EEF6E8}" type="slidenum">
              <a:rPr lang="en-US" smtClean="0">
                <a:latin typeface="Arial" pitchFamily="-65" charset="0"/>
              </a:rPr>
              <a:pPr/>
              <a:t>79</a:t>
            </a:fld>
            <a:endParaRPr lang="en-US" smtClean="0">
              <a:latin typeface="Arial" pitchFamily="-65"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5171113C-4729-7F47-AC03-3E204702481E}" type="slidenum">
              <a:rPr lang="en-US"/>
              <a:pPr/>
              <a:t>112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E2613BC-6C8B-E64D-A3E1-057C4CF9347F}" type="slidenum">
              <a:rPr lang="en-US"/>
              <a:pPr/>
              <a:t>113</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E33E8C4-ED93-DF4E-B38C-4DF18802D159}" type="slidenum">
              <a:rPr lang="en-US"/>
              <a:pPr/>
              <a:t>114</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08BC771-7BB8-AD46-BC33-6EC74823A437}" type="slidenum">
              <a:rPr lang="en-US">
                <a:latin typeface="Arial" pitchFamily="-65" charset="0"/>
              </a:rPr>
              <a:pPr/>
              <a:t>4</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49B8F25-94D2-A54F-94CD-5EE3199321BE}" type="slidenum">
              <a:rPr lang="en-US"/>
              <a:pPr/>
              <a:t>115</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p>
            <a:fld id="{4F0C504C-16AA-9A43-A55E-C385EB0CFD05}" type="slidenum">
              <a:rPr lang="en-US"/>
              <a:pPr/>
              <a:t>139</a:t>
            </a:fld>
            <a:endParaRPr lang="en-US"/>
          </a:p>
        </p:txBody>
      </p:sp>
      <p:sp>
        <p:nvSpPr>
          <p:cNvPr id="97283" name="Rectangle 2"/>
          <p:cNvSpPr>
            <a:spLocks noGrp="1" noRot="1" noChangeAspect="1" noChangeArrowheads="1" noTextEdit="1"/>
          </p:cNvSpPr>
          <p:nvPr>
            <p:ph type="sldImg"/>
          </p:nvPr>
        </p:nvSpPr>
        <p:spPr>
          <a:xfrm>
            <a:off x="1143000" y="685800"/>
            <a:ext cx="4572000" cy="3429000"/>
          </a:xfrm>
          <a:ln/>
        </p:spPr>
      </p:sp>
      <p:sp>
        <p:nvSpPr>
          <p:cNvPr id="97284" name="Rectangle 3"/>
          <p:cNvSpPr>
            <a:spLocks noGrp="1" noChangeArrowheads="1"/>
          </p:cNvSpPr>
          <p:nvPr>
            <p:ph type="body" idx="1"/>
          </p:nvPr>
        </p:nvSpPr>
        <p:spPr>
          <a:xfrm>
            <a:off x="914815" y="4343400"/>
            <a:ext cx="5028370" cy="4114800"/>
          </a:xfrm>
          <a:noFill/>
          <a:ln/>
        </p:spPr>
        <p:txBody>
          <a:bodyPr/>
          <a:lstStyle/>
          <a:p>
            <a:pPr eaLnBrk="1" hangingPunct="1">
              <a:spcBef>
                <a:spcPct val="0"/>
              </a:spcBef>
            </a:pPr>
            <a:endParaRPr lang="en-US" sz="1800" dirty="0">
              <a:latin typeface="Arial"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49E6F283-8B9B-ED4F-B5D8-89021F309D17}" type="slidenum">
              <a:rPr lang="en-US">
                <a:latin typeface="Arial" pitchFamily="-65" charset="0"/>
              </a:rPr>
              <a:pPr/>
              <a:t>5</a:t>
            </a:fld>
            <a:endParaRPr lang="en-US">
              <a:latin typeface="Arial" pitchFamily="-65"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1B81605-BEB2-4C4B-B52B-4A65701912EB}" type="slidenum">
              <a:rPr lang="en-US">
                <a:latin typeface="Arial" pitchFamily="-65" charset="0"/>
              </a:rPr>
              <a:pPr/>
              <a:t>6</a:t>
            </a:fld>
            <a:endParaRPr lang="en-US">
              <a:latin typeface="Arial" pitchFamily="-65"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C3C4300-995E-0C43-9A60-F8A756DE5D4A}" type="slidenum">
              <a:rPr lang="en-US">
                <a:latin typeface="Arial" pitchFamily="-65" charset="0"/>
              </a:rPr>
              <a:pPr/>
              <a:t>7</a:t>
            </a:fld>
            <a:endParaRPr lang="en-US">
              <a:latin typeface="Arial" pitchFamily="-65"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001A7A1-D0D0-7040-A59C-24625E50C796}" type="slidenum">
              <a:rPr lang="en-US">
                <a:latin typeface="Arial" pitchFamily="-65" charset="0"/>
              </a:rPr>
              <a:pPr/>
              <a:t>8</a:t>
            </a:fld>
            <a:endParaRPr lang="en-US">
              <a:latin typeface="Arial" pitchFamily="-65"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2E86A0A-A0FF-FE47-AD76-4011ECF939F1}" type="slidenum">
              <a:rPr lang="en-US">
                <a:latin typeface="Arial" pitchFamily="-65" charset="0"/>
              </a:rPr>
              <a:pPr/>
              <a:t>9</a:t>
            </a:fld>
            <a:endParaRPr lang="en-US">
              <a:latin typeface="Arial" pitchFamily="-65"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94D17DD-14FC-8548-A6EE-B165B70AAC85}" type="slidenum">
              <a:rPr lang="en-US">
                <a:latin typeface="Arial" pitchFamily="-65" charset="0"/>
              </a:rPr>
              <a:pPr/>
              <a:t>10</a:t>
            </a:fld>
            <a:endParaRPr lang="en-US">
              <a:latin typeface="Arial" pitchFamily="-65"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3" descr="COVE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22" descr="SRI.png"/>
          <p:cNvPicPr>
            <a:picLocks noChangeAspect="1"/>
          </p:cNvPicPr>
          <p:nvPr userDrawn="1"/>
        </p:nvPicPr>
        <p:blipFill>
          <a:blip r:embed="rId3"/>
          <a:srcRect/>
          <a:stretch>
            <a:fillRect/>
          </a:stretch>
        </p:blipFill>
        <p:spPr bwMode="auto">
          <a:xfrm>
            <a:off x="6534150" y="6477000"/>
            <a:ext cx="1162050" cy="249238"/>
          </a:xfrm>
          <a:prstGeom prst="rect">
            <a:avLst/>
          </a:prstGeom>
          <a:noFill/>
          <a:ln w="9525">
            <a:noFill/>
            <a:miter lim="800000"/>
            <a:headEnd/>
            <a:tailEnd/>
          </a:ln>
        </p:spPr>
      </p:pic>
      <p:pic>
        <p:nvPicPr>
          <p:cNvPr id="6" name="Picture 129" descr="4color_horz_medcenter_lrgfrmt-zm.gif"/>
          <p:cNvPicPr>
            <a:picLocks noChangeAspect="1"/>
          </p:cNvPicPr>
          <p:nvPr userDrawn="1"/>
        </p:nvPicPr>
        <p:blipFill>
          <a:blip r:embed="rId4"/>
          <a:srcRect t="7217" b="-1053"/>
          <a:stretch>
            <a:fillRect/>
          </a:stretch>
        </p:blipFill>
        <p:spPr bwMode="auto">
          <a:xfrm>
            <a:off x="7905750" y="6372225"/>
            <a:ext cx="857250" cy="422275"/>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495800"/>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19" desc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122" descr="SRI.png"/>
          <p:cNvPicPr>
            <a:picLocks noChangeAspect="1"/>
          </p:cNvPicPr>
          <p:nvPr userDrawn="1"/>
        </p:nvPicPr>
        <p:blipFill>
          <a:blip r:embed="rId16"/>
          <a:srcRect/>
          <a:stretch>
            <a:fillRect/>
          </a:stretch>
        </p:blipFill>
        <p:spPr bwMode="auto">
          <a:xfrm>
            <a:off x="5086350" y="6477000"/>
            <a:ext cx="1162050" cy="249238"/>
          </a:xfrm>
          <a:prstGeom prst="rect">
            <a:avLst/>
          </a:prstGeom>
          <a:noFill/>
          <a:ln w="9525">
            <a:noFill/>
            <a:miter lim="800000"/>
            <a:headEnd/>
            <a:tailEnd/>
          </a:ln>
        </p:spPr>
      </p:pic>
      <p:pic>
        <p:nvPicPr>
          <p:cNvPr id="1030" name="Picture 129" descr="4color_horz_medcenter_lrgfrmt-zm.gif"/>
          <p:cNvPicPr>
            <a:picLocks noChangeAspect="1"/>
          </p:cNvPicPr>
          <p:nvPr userDrawn="1"/>
        </p:nvPicPr>
        <p:blipFill>
          <a:blip r:embed="rId17"/>
          <a:srcRect t="7217" b="-1053"/>
          <a:stretch>
            <a:fillRect/>
          </a:stretch>
        </p:blipFill>
        <p:spPr bwMode="auto">
          <a:xfrm>
            <a:off x="6457950" y="6372225"/>
            <a:ext cx="857250"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Lst>
  <p:txStyles>
    <p:titleStyle>
      <a:lvl1pPr algn="l" rtl="0" eaLnBrk="0" fontAlgn="base" hangingPunct="0">
        <a:spcBef>
          <a:spcPct val="0"/>
        </a:spcBef>
        <a:spcAft>
          <a:spcPct val="0"/>
        </a:spcAft>
        <a:defRPr sz="2800" b="1">
          <a:solidFill>
            <a:srgbClr val="1C2674"/>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2pPr>
      <a:lvl3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3pPr>
      <a:lvl4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4pPr>
      <a:lvl5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5pPr>
      <a:lvl6pPr marL="457200" algn="l" rtl="0" fontAlgn="base">
        <a:spcBef>
          <a:spcPct val="0"/>
        </a:spcBef>
        <a:spcAft>
          <a:spcPct val="0"/>
        </a:spcAft>
        <a:defRPr sz="2800" b="1">
          <a:solidFill>
            <a:srgbClr val="1C2674"/>
          </a:solidFill>
          <a:latin typeface="Arial" pitchFamily="34" charset="0"/>
        </a:defRPr>
      </a:lvl6pPr>
      <a:lvl7pPr marL="914400" algn="l" rtl="0" fontAlgn="base">
        <a:spcBef>
          <a:spcPct val="0"/>
        </a:spcBef>
        <a:spcAft>
          <a:spcPct val="0"/>
        </a:spcAft>
        <a:defRPr sz="2800" b="1">
          <a:solidFill>
            <a:srgbClr val="1C2674"/>
          </a:solidFill>
          <a:latin typeface="Arial" pitchFamily="34" charset="0"/>
        </a:defRPr>
      </a:lvl7pPr>
      <a:lvl8pPr marL="1371600" algn="l" rtl="0" fontAlgn="base">
        <a:spcBef>
          <a:spcPct val="0"/>
        </a:spcBef>
        <a:spcAft>
          <a:spcPct val="0"/>
        </a:spcAft>
        <a:defRPr sz="2800" b="1">
          <a:solidFill>
            <a:srgbClr val="1C2674"/>
          </a:solidFill>
          <a:latin typeface="Arial" pitchFamily="34" charset="0"/>
        </a:defRPr>
      </a:lvl8pPr>
      <a:lvl9pPr marL="1828800" algn="l" rtl="0" fontAlgn="base">
        <a:spcBef>
          <a:spcPct val="0"/>
        </a:spcBef>
        <a:spcAft>
          <a:spcPct val="0"/>
        </a:spcAft>
        <a:defRPr sz="2800" b="1">
          <a:solidFill>
            <a:srgbClr val="1C2674"/>
          </a:solidFill>
          <a:latin typeface="Arial" pitchFamily="34" charset="0"/>
        </a:defRPr>
      </a:lvl9pPr>
    </p:titleStyle>
    <p:bodyStyle>
      <a:lvl1pPr marL="342900" indent="-342900" algn="l" rtl="0" eaLnBrk="0" fontAlgn="base" hangingPunct="0">
        <a:spcBef>
          <a:spcPct val="20000"/>
        </a:spcBef>
        <a:spcAft>
          <a:spcPct val="0"/>
        </a:spcAft>
        <a:buClr>
          <a:srgbClr val="00AAF6"/>
        </a:buClr>
        <a:buChar char="•"/>
        <a:defRPr b="1">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df"/><Relationship Id="rId3" Type="http://schemas.openxmlformats.org/officeDocument/2006/relationships/image" Target="../media/image72.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df"/><Relationship Id="rId3" Type="http://schemas.openxmlformats.org/officeDocument/2006/relationships/image" Target="../media/image72.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4"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4" Type="http://schemas.openxmlformats.org/officeDocument/2006/relationships/hyperlink" Target="https://list.nih.gov/archives/cagrid_users-l.html"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knowledge.cagrid.org" TargetMode="External"/><Relationship Id="rId5" Type="http://schemas.openxmlformats.org/officeDocument/2006/relationships/hyperlink" Target="mailto:cagrid_users-l@list.nih.gov" TargetMode="External"/></Relationships>
</file>

<file path=ppt/slides/_rels/slide14.xml.rels><?xml version="1.0" encoding="UTF-8" standalone="yes"?>
<Relationships xmlns="http://schemas.openxmlformats.org/package/2006/relationships"><Relationship Id="rId4"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slideLayout" Target="../slideLayouts/slideLayout12.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4"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31.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12.xml"/><Relationship Id="rId3"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3" Type="http://schemas.openxmlformats.org/officeDocument/2006/relationships/image" Target="../media/image53.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3" Type="http://schemas.openxmlformats.org/officeDocument/2006/relationships/image" Target="../media/image5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3"/>
          <p:cNvSpPr>
            <a:spLocks noGrp="1"/>
          </p:cNvSpPr>
          <p:nvPr>
            <p:ph type="ctrTitle"/>
          </p:nvPr>
        </p:nvSpPr>
        <p:spPr>
          <a:xfrm>
            <a:off x="5002213" y="1904999"/>
            <a:ext cx="3810000" cy="1425575"/>
          </a:xfrm>
        </p:spPr>
        <p:txBody>
          <a:bodyPr/>
          <a:lstStyle/>
          <a:p>
            <a:pPr algn="r"/>
            <a:r>
              <a:rPr lang="en-US" sz="3200" dirty="0" smtClean="0">
                <a:solidFill>
                  <a:schemeClr val="accent2">
                    <a:lumMod val="75000"/>
                  </a:schemeClr>
                </a:solidFill>
                <a:latin typeface="Arial Black" pitchFamily="-65" charset="0"/>
                <a:ea typeface="ＭＳ Ｐゴシック" pitchFamily="-65" charset="-128"/>
                <a:cs typeface="ＭＳ Ｐゴシック" pitchFamily="-65" charset="-128"/>
              </a:rPr>
              <a:t>Grid Service Development</a:t>
            </a:r>
          </a:p>
        </p:txBody>
      </p:sp>
      <p:sp>
        <p:nvSpPr>
          <p:cNvPr id="17411" name="Subtitle 3"/>
          <p:cNvSpPr>
            <a:spLocks noGrp="1"/>
          </p:cNvSpPr>
          <p:nvPr>
            <p:ph type="subTitle" idx="1"/>
          </p:nvPr>
        </p:nvSpPr>
        <p:spPr>
          <a:xfrm>
            <a:off x="5791200" y="4953000"/>
            <a:ext cx="3200400" cy="1022350"/>
          </a:xfrm>
        </p:spPr>
        <p:txBody>
          <a:bodyPr/>
          <a:lstStyle/>
          <a:p>
            <a:pPr algn="r">
              <a:buFontTx/>
              <a:buNone/>
            </a:pPr>
            <a:r>
              <a:rPr lang="en-US" sz="1800" dirty="0" smtClean="0">
                <a:solidFill>
                  <a:srgbClr val="AAB5BB"/>
                </a:solidFill>
                <a:ea typeface="ＭＳ Ｐゴシック" pitchFamily="-65" charset="-128"/>
                <a:cs typeface="ＭＳ Ｐゴシック" pitchFamily="-65" charset="-128"/>
              </a:rPr>
              <a:t>Novartis caGrid Training </a:t>
            </a:r>
          </a:p>
          <a:p>
            <a:pPr algn="r">
              <a:buFontTx/>
              <a:buNone/>
            </a:pPr>
            <a:r>
              <a:rPr lang="en-US" sz="1800" dirty="0" smtClean="0">
                <a:solidFill>
                  <a:srgbClr val="AAB5BB"/>
                </a:solidFill>
                <a:ea typeface="ＭＳ Ｐゴシック" pitchFamily="-65" charset="-128"/>
                <a:cs typeface="ＭＳ Ｐゴシック" pitchFamily="-65" charset="-128"/>
              </a:rPr>
              <a:t>Washington D.C.</a:t>
            </a:r>
          </a:p>
          <a:p>
            <a:pPr algn="r">
              <a:buFontTx/>
              <a:buNone/>
            </a:pPr>
            <a:r>
              <a:rPr lang="en-US" sz="1800" dirty="0" smtClean="0">
                <a:solidFill>
                  <a:srgbClr val="AAB5BB"/>
                </a:solidFill>
                <a:ea typeface="ＭＳ Ｐゴシック" pitchFamily="-65" charset="-128"/>
                <a:cs typeface="ＭＳ Ｐゴシック" pitchFamily="-65" charset="-128"/>
              </a:rPr>
              <a:t>June 2009</a:t>
            </a:r>
          </a:p>
          <a:p>
            <a:endParaRPr lang="en-US" dirty="0" smtClean="0">
              <a:solidFill>
                <a:srgbClr val="AAB5BB"/>
              </a:solidFill>
              <a:ea typeface="ＭＳ Ｐゴシック" pitchFamily="-65" charset="-128"/>
              <a:cs typeface="ＭＳ Ｐゴシック" pitchFamily="-65" charset="-128"/>
            </a:endParaRPr>
          </a:p>
        </p:txBody>
      </p:sp>
      <p:sp>
        <p:nvSpPr>
          <p:cNvPr id="17412" name="Subtitle 3"/>
          <p:cNvSpPr txBox="1">
            <a:spLocks/>
          </p:cNvSpPr>
          <p:nvPr/>
        </p:nvSpPr>
        <p:spPr bwMode="auto">
          <a:xfrm>
            <a:off x="5334000" y="3733800"/>
            <a:ext cx="3657600" cy="1022350"/>
          </a:xfrm>
          <a:prstGeom prst="rect">
            <a:avLst/>
          </a:prstGeom>
          <a:noFill/>
          <a:ln w="9525">
            <a:noFill/>
            <a:miter lim="800000"/>
            <a:headEnd/>
            <a:tailEnd/>
          </a:ln>
        </p:spPr>
        <p:txBody>
          <a:bodyPr>
            <a:prstTxWarp prst="textNoShape">
              <a:avLst/>
            </a:prstTxWarp>
          </a:bodyPr>
          <a:lstStyle/>
          <a:p>
            <a:pPr algn="r" eaLnBrk="0" hangingPunct="0">
              <a:spcBef>
                <a:spcPct val="20000"/>
              </a:spcBef>
              <a:buClr>
                <a:srgbClr val="00AAF6"/>
              </a:buClr>
            </a:pPr>
            <a:r>
              <a:rPr lang="en-US" b="1" i="1" dirty="0">
                <a:solidFill>
                  <a:srgbClr val="333357"/>
                </a:solidFill>
              </a:rPr>
              <a:t>Shannon </a:t>
            </a:r>
            <a:r>
              <a:rPr lang="en-US" b="1" i="1" dirty="0" smtClean="0">
                <a:solidFill>
                  <a:srgbClr val="333357"/>
                </a:solidFill>
              </a:rPr>
              <a:t>Hastings</a:t>
            </a:r>
          </a:p>
          <a:p>
            <a:pPr algn="r" eaLnBrk="0" hangingPunct="0">
              <a:spcBef>
                <a:spcPct val="20000"/>
              </a:spcBef>
              <a:buClr>
                <a:srgbClr val="00AAF6"/>
              </a:buClr>
            </a:pPr>
            <a:r>
              <a:rPr lang="en-US" i="1" dirty="0" err="1" smtClean="0">
                <a:solidFill>
                  <a:srgbClr val="333357"/>
                </a:solidFill>
              </a:rPr>
              <a:t>shannon.hastings@osumc.edu</a:t>
            </a:r>
            <a:endParaRPr lang="en-US" i="1" dirty="0" smtClean="0">
              <a:solidFill>
                <a:srgbClr val="333357"/>
              </a:solidFill>
            </a:endParaRPr>
          </a:p>
          <a:p>
            <a:pPr algn="r" eaLnBrk="0" hangingPunct="0">
              <a:spcBef>
                <a:spcPct val="20000"/>
              </a:spcBef>
              <a:buClr>
                <a:srgbClr val="00AAF6"/>
              </a:buClr>
            </a:pPr>
            <a:r>
              <a:rPr lang="en-US" b="1" i="1" dirty="0">
                <a:solidFill>
                  <a:srgbClr val="333357"/>
                </a:solidFill>
              </a:rPr>
              <a:t>Ohio State University</a:t>
            </a:r>
          </a:p>
        </p:txBody>
      </p:sp>
      <p:pic>
        <p:nvPicPr>
          <p:cNvPr id="17413" name="Picture 5"/>
          <p:cNvPicPr>
            <a:picLocks noChangeAspect="1"/>
          </p:cNvPicPr>
          <p:nvPr/>
        </p:nvPicPr>
        <p:blipFill>
          <a:blip r:embed="rId2"/>
          <a:srcRect/>
          <a:stretch>
            <a:fillRect/>
          </a:stretch>
        </p:blipFill>
        <p:spPr bwMode="auto">
          <a:xfrm>
            <a:off x="5867400" y="6445523"/>
            <a:ext cx="457200" cy="412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4820" name="Rectangle 3"/>
          <p:cNvSpPr>
            <a:spLocks noGrp="1" noChangeArrowheads="1"/>
          </p:cNvSpPr>
          <p:nvPr>
            <p:ph type="body" sz="half" idx="1"/>
          </p:nvPr>
        </p:nvSpPr>
        <p:spPr/>
        <p:txBody>
          <a:bodyPr/>
          <a:lstStyle/>
          <a:p>
            <a:pPr eaLnBrk="1" hangingPunct="1"/>
            <a:r>
              <a:rPr lang="en-US" sz="2400">
                <a:ea typeface="ＭＳ Ｐゴシック" pitchFamily="-65" charset="-128"/>
                <a:cs typeface="ＭＳ Ｐゴシック" pitchFamily="-65" charset="-128"/>
              </a:rPr>
              <a:t>Index Service Registration</a:t>
            </a:r>
          </a:p>
          <a:p>
            <a:pPr lvl="1" eaLnBrk="1" hangingPunct="1"/>
            <a:r>
              <a:rPr lang="en-US" sz="2000"/>
              <a:t>Leverage Globus MDS in order to configure properties on the base resource of the service to be published to an MDS based Index Service.</a:t>
            </a:r>
          </a:p>
          <a:p>
            <a:pPr lvl="1" eaLnBrk="1" hangingPunct="1"/>
            <a:r>
              <a:rPr lang="en-US" sz="2000"/>
              <a:t>Provide configuration options for registration of static and dynamic service metadata which can then be used at runtime for service discovery.</a:t>
            </a:r>
          </a:p>
          <a:p>
            <a:pPr lvl="1" eaLnBrk="1" hangingPunct="1"/>
            <a:endParaRPr lang="en-US" sz="2000"/>
          </a:p>
          <a:p>
            <a:pPr lvl="1" eaLnBrk="1" hangingPunct="1"/>
            <a:endParaRPr lang="en-US" sz="2000"/>
          </a:p>
          <a:p>
            <a:pPr eaLnBrk="1" hangingPunct="1"/>
            <a:endParaRPr lang="en-US" sz="2400">
              <a:ea typeface="ＭＳ Ｐゴシック" pitchFamily="-65" charset="-128"/>
              <a:cs typeface="ＭＳ Ｐゴシック" pitchFamily="-65" charset="-128"/>
            </a:endParaRPr>
          </a:p>
        </p:txBody>
      </p:sp>
      <p:graphicFrame>
        <p:nvGraphicFramePr>
          <p:cNvPr id="34818" name="Object 4"/>
          <p:cNvGraphicFramePr>
            <a:graphicFrameLocks noChangeAspect="1"/>
          </p:cNvGraphicFramePr>
          <p:nvPr>
            <p:ph sz="half" idx="2"/>
          </p:nvPr>
        </p:nvGraphicFramePr>
        <p:xfrm>
          <a:off x="4648200" y="2368550"/>
          <a:ext cx="4038600" cy="2957513"/>
        </p:xfrm>
        <a:graphic>
          <a:graphicData uri="http://schemas.openxmlformats.org/presentationml/2006/ole">
            <p:oleObj spid="_x0000_s51202" name="Visio" r:id="rId4" imgW="6400800" imgH="3975100" progId="">
              <p:embed/>
            </p:oleObj>
          </a:graphicData>
        </a:graphic>
      </p:graphicFrame>
      <p:sp>
        <p:nvSpPr>
          <p:cNvPr id="34821" name="Rectangle 3"/>
          <p:cNvSpPr txBox="1">
            <a:spLocks noChangeArrowheads="1"/>
          </p:cNvSpPr>
          <p:nvPr/>
        </p:nvSpPr>
        <p:spPr bwMode="auto">
          <a:xfrm>
            <a:off x="5470525" y="5341938"/>
            <a:ext cx="2425700" cy="41592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304800" y="1600200"/>
            <a:ext cx="40386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To enable enumeration support the service developer must first add the extension to the service.</a:t>
            </a:r>
          </a:p>
          <a:p>
            <a:pPr>
              <a:buFontTx/>
              <a:buNone/>
            </a:pPr>
            <a:r>
              <a:rPr lang="en-US" dirty="0" smtClean="0">
                <a:ea typeface="ＭＳ Ｐゴシック" pitchFamily="-65" charset="-128"/>
                <a:cs typeface="ＭＳ Ｐゴシック" pitchFamily="-65" charset="-128"/>
              </a:rPr>
              <a:t>This can be done at creation time or in the modification viewer anytime after creation. </a:t>
            </a:r>
          </a:p>
          <a:p>
            <a:pPr>
              <a:buFontTx/>
              <a:buNone/>
            </a:pPr>
            <a:r>
              <a:rPr lang="en-US" dirty="0" smtClean="0">
                <a:ea typeface="ＭＳ Ｐゴシック" pitchFamily="-65" charset="-128"/>
                <a:cs typeface="ＭＳ Ｐゴシック" pitchFamily="-65" charset="-128"/>
              </a:rPr>
              <a:t>Once the extension has been added the developer must hit save in the Introduce GUI in order to have the extension installed.</a:t>
            </a:r>
          </a:p>
        </p:txBody>
      </p:sp>
      <p:pic>
        <p:nvPicPr>
          <p:cNvPr id="5" name="Picture 4" descr="Select Enumeration Extension.png"/>
          <p:cNvPicPr>
            <a:picLocks noChangeAspect="1"/>
          </p:cNvPicPr>
          <p:nvPr/>
        </p:nvPicPr>
        <p:blipFill>
          <a:blip r:embed="rId2"/>
          <a:stretch>
            <a:fillRect/>
          </a:stretch>
        </p:blipFill>
        <p:spPr>
          <a:xfrm>
            <a:off x="4343400" y="1905000"/>
            <a:ext cx="4443944" cy="370205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447800"/>
            <a:ext cx="3962400" cy="5029200"/>
          </a:xfrm>
        </p:spPr>
        <p:txBody>
          <a:bodyPr/>
          <a:lstStyle/>
          <a:p>
            <a:pPr>
              <a:buFontTx/>
              <a:buNone/>
            </a:pPr>
            <a:endParaRPr lang="en-US"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In order for an operation to return something that can be enumerated the return type on the operation should be  </a:t>
            </a:r>
            <a:r>
              <a:rPr lang="en-US" b="0" dirty="0" err="1" smtClean="0">
                <a:ea typeface="ＭＳ Ｐゴシック" pitchFamily="-65" charset="-128"/>
                <a:cs typeface="ＭＳ Ｐゴシック" pitchFamily="-65" charset="-128"/>
              </a:rPr>
              <a:t>EnumerationResponseContainer</a:t>
            </a:r>
            <a:r>
              <a:rPr lang="en-US" b="0" dirty="0" smtClean="0">
                <a:ea typeface="ＭＳ Ｐゴシック" pitchFamily="-65" charset="-128"/>
                <a:cs typeface="ＭＳ Ｐゴシック" pitchFamily="-65" charset="-128"/>
              </a:rPr>
              <a:t> </a:t>
            </a:r>
          </a:p>
          <a:p>
            <a:pPr>
              <a:buFontTx/>
              <a:buNone/>
            </a:pPr>
            <a:r>
              <a:rPr lang="en-US" b="0" dirty="0" smtClean="0">
                <a:ea typeface="ＭＳ Ｐゴシック" pitchFamily="-65" charset="-128"/>
                <a:cs typeface="ＭＳ Ｐゴシック" pitchFamily="-65" charset="-128"/>
              </a:rPr>
              <a:t>This will enable the client to retrieve the response and use it get a handle to the enumeration client and use that to retrieve the results.</a:t>
            </a:r>
          </a:p>
          <a:p>
            <a:pPr>
              <a:buFontTx/>
              <a:buNone/>
            </a:pPr>
            <a:r>
              <a:rPr lang="en-US" b="0" dirty="0" smtClean="0">
                <a:ea typeface="ＭＳ Ｐゴシック" pitchFamily="-65" charset="-128"/>
                <a:cs typeface="ＭＳ Ｐゴシック" pitchFamily="-65" charset="-128"/>
              </a:rPr>
              <a:t>The service will be able to use enumeration tools to create this enumeration response container and return it to the client.</a:t>
            </a:r>
          </a:p>
        </p:txBody>
      </p:sp>
      <p:pic>
        <p:nvPicPr>
          <p:cNvPr id="6" name="Picture 5" descr="enumerateStocks Settings 2.png"/>
          <p:cNvPicPr>
            <a:picLocks noChangeAspect="1"/>
          </p:cNvPicPr>
          <p:nvPr/>
        </p:nvPicPr>
        <p:blipFill>
          <a:blip r:embed="rId2"/>
          <a:stretch>
            <a:fillRect/>
          </a:stretch>
        </p:blipFill>
        <p:spPr>
          <a:xfrm>
            <a:off x="3803969" y="1752600"/>
            <a:ext cx="5340031" cy="4137482"/>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792162"/>
          </a:xfrm>
        </p:spPr>
        <p:txBody>
          <a:bodyPr/>
          <a:lstStyle/>
          <a:p>
            <a:r>
              <a:rPr lang="en-US" dirty="0" smtClean="0"/>
              <a:t>Enumeration</a:t>
            </a:r>
            <a:endParaRPr lang="en-US" dirty="0"/>
          </a:p>
        </p:txBody>
      </p:sp>
      <p:sp>
        <p:nvSpPr>
          <p:cNvPr id="3" name="Text Placeholder 2"/>
          <p:cNvSpPr>
            <a:spLocks noGrp="1"/>
          </p:cNvSpPr>
          <p:nvPr>
            <p:ph type="body" sz="half" idx="1"/>
          </p:nvPr>
        </p:nvSpPr>
        <p:spPr>
          <a:xfrm>
            <a:off x="457200" y="1600200"/>
            <a:ext cx="8382000" cy="4495800"/>
          </a:xfrm>
        </p:spPr>
        <p:txBody>
          <a:bodyPr/>
          <a:lstStyle/>
          <a:p>
            <a:endParaRPr lang="en-US" b="0" dirty="0" smtClean="0">
              <a:ea typeface="ＭＳ Ｐゴシック" pitchFamily="-65" charset="-128"/>
              <a:cs typeface="ＭＳ Ｐゴシック" pitchFamily="-65" charset="-128"/>
            </a:endParaRPr>
          </a:p>
          <a:p>
            <a:endParaRPr lang="en-US" b="0" dirty="0" smtClean="0">
              <a:ea typeface="ＭＳ Ｐゴシック" pitchFamily="-65" charset="-128"/>
              <a:cs typeface="ＭＳ Ｐゴシック" pitchFamily="-65" charset="-128"/>
            </a:endParaRPr>
          </a:p>
          <a:p>
            <a:endParaRPr lang="en-US" b="0" dirty="0" smtClean="0">
              <a:ea typeface="ＭＳ Ｐゴシック" pitchFamily="-65" charset="-128"/>
              <a:cs typeface="ＭＳ Ｐゴシック" pitchFamily="-65" charset="-128"/>
            </a:endParaRPr>
          </a:p>
          <a:p>
            <a:r>
              <a:rPr lang="en-US" b="0" dirty="0" smtClean="0">
                <a:ea typeface="ＭＳ Ｐゴシック" pitchFamily="-65" charset="-128"/>
                <a:cs typeface="ＭＳ Ｐゴシック" pitchFamily="-65" charset="-128"/>
              </a:rPr>
              <a:t>caGrid WS-Enumeration supplies the factory class </a:t>
            </a:r>
            <a:r>
              <a:rPr lang="en-US" b="0" dirty="0" err="1" smtClean="0">
                <a:ea typeface="ＭＳ Ｐゴシック" pitchFamily="-65" charset="-128"/>
                <a:cs typeface="ＭＳ Ｐゴシック" pitchFamily="-65" charset="-128"/>
              </a:rPr>
              <a:t>gov.nih.nci.cagrid.wsenum.utils.EnumIteratorFactory</a:t>
            </a:r>
            <a:r>
              <a:rPr lang="en-US" b="0" dirty="0" smtClean="0">
                <a:ea typeface="ＭＳ Ｐゴシック" pitchFamily="-65" charset="-128"/>
                <a:cs typeface="ＭＳ Ｐゴシック" pitchFamily="-65" charset="-128"/>
              </a:rPr>
              <a:t> which creates concrete instances of the </a:t>
            </a:r>
            <a:r>
              <a:rPr lang="en-US" b="0" dirty="0" err="1" smtClean="0">
                <a:ea typeface="ＭＳ Ｐゴシック" pitchFamily="-65" charset="-128"/>
                <a:cs typeface="ＭＳ Ｐゴシック" pitchFamily="-65" charset="-128"/>
              </a:rPr>
              <a:t>EnumIterator</a:t>
            </a:r>
            <a:r>
              <a:rPr lang="en-US" b="0" dirty="0" smtClean="0">
                <a:ea typeface="ＭＳ Ｐゴシック" pitchFamily="-65" charset="-128"/>
                <a:cs typeface="ＭＳ Ｐゴシック" pitchFamily="-65" charset="-128"/>
              </a:rPr>
              <a:t>. The factory method </a:t>
            </a:r>
            <a:r>
              <a:rPr lang="en-US" b="0" dirty="0" err="1" smtClean="0">
                <a:ea typeface="ＭＳ Ｐゴシック" pitchFamily="-65" charset="-128"/>
                <a:cs typeface="ＭＳ Ｐゴシック" pitchFamily="-65" charset="-128"/>
              </a:rPr>
              <a:t>createIterator</a:t>
            </a:r>
            <a:r>
              <a:rPr lang="en-US" b="0" dirty="0" smtClean="0">
                <a:ea typeface="ＭＳ Ｐゴシック" pitchFamily="-65" charset="-128"/>
                <a:cs typeface="ＭＳ Ｐゴシック" pitchFamily="-65" charset="-128"/>
              </a:rPr>
              <a:t>() takes parameters to determine the type of implementation, as well as the list of data objects to be enumerated (or a </a:t>
            </a:r>
            <a:r>
              <a:rPr lang="en-US" b="0" dirty="0" err="1" smtClean="0">
                <a:ea typeface="ＭＳ Ｐゴシック" pitchFamily="-65" charset="-128"/>
                <a:cs typeface="ＭＳ Ｐゴシック" pitchFamily="-65" charset="-128"/>
              </a:rPr>
              <a:t>java.util.Iterator</a:t>
            </a:r>
            <a:r>
              <a:rPr lang="en-US" b="0" dirty="0" smtClean="0">
                <a:ea typeface="ＭＳ Ｐゴシック" pitchFamily="-65" charset="-128"/>
                <a:cs typeface="ＭＳ Ｐゴシック" pitchFamily="-65" charset="-128"/>
              </a:rPr>
              <a:t> to the same), the XML </a:t>
            </a:r>
            <a:r>
              <a:rPr lang="en-US" b="0" dirty="0" err="1" smtClean="0">
                <a:ea typeface="ＭＳ Ｐゴシック" pitchFamily="-65" charset="-128"/>
                <a:cs typeface="ＭＳ Ｐゴシック" pitchFamily="-65" charset="-128"/>
              </a:rPr>
              <a:t>QName</a:t>
            </a:r>
            <a:r>
              <a:rPr lang="en-US" b="0" dirty="0" smtClean="0">
                <a:ea typeface="ＭＳ Ｐゴシック" pitchFamily="-65" charset="-128"/>
                <a:cs typeface="ＭＳ Ｐゴシック" pitchFamily="-65" charset="-128"/>
              </a:rPr>
              <a:t> of those objects, and a WSDD configuration stream to manage the serialization of the data objects.</a:t>
            </a:r>
          </a:p>
          <a:p>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84664" y="1295400"/>
            <a:ext cx="9059336" cy="5029200"/>
          </a:xfrm>
        </p:spPr>
        <p:txBody>
          <a:bodyPr/>
          <a:lstStyle/>
          <a:p>
            <a:pPr>
              <a:buFontTx/>
              <a:buNone/>
            </a:pPr>
            <a:endParaRPr lang="en-US" sz="16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GLOBUS_SIMPLE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a:t>
            </a:r>
            <a:r>
              <a:rPr lang="en-US" sz="1100" b="0" dirty="0" err="1" smtClean="0">
                <a:ea typeface="ＭＳ Ｐゴシック" pitchFamily="-65" charset="-128"/>
                <a:cs typeface="ＭＳ Ｐゴシック" pitchFamily="-65" charset="-128"/>
              </a:rPr>
              <a:t>Globus</a:t>
            </a:r>
            <a:r>
              <a:rPr lang="en-US" sz="1100" b="0" dirty="0" smtClean="0">
                <a:ea typeface="ＭＳ Ｐゴシック" pitchFamily="-65" charset="-128"/>
                <a:cs typeface="ＭＳ Ｐゴシック" pitchFamily="-65" charset="-128"/>
              </a:rPr>
              <a:t>-provided simple </a:t>
            </a:r>
            <a:r>
              <a:rPr lang="en-US" sz="1100" b="0" dirty="0" err="1" smtClean="0">
                <a:ea typeface="ＭＳ Ｐゴシック" pitchFamily="-65" charset="-128"/>
                <a:cs typeface="ＭＳ Ｐゴシック" pitchFamily="-65" charset="-128"/>
              </a:rPr>
              <a:t>enum</a:t>
            </a: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iterator</a:t>
            </a:r>
            <a:endParaRPr lang="en-US" sz="11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concrete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interface. It is a very simple implementation that can enumerate over in-memory data passed either as an array of objects or a list (</a:t>
            </a:r>
            <a:r>
              <a:rPr lang="en-US" sz="1100" b="0" dirty="0" err="1" smtClean="0">
                <a:ea typeface="ＭＳ Ｐゴシック" pitchFamily="-65" charset="-128"/>
                <a:cs typeface="ＭＳ Ｐゴシック" pitchFamily="-65" charset="-128"/>
              </a:rPr>
              <a:t>java.util.List</a:t>
            </a:r>
            <a:r>
              <a:rPr lang="en-US" sz="1100" b="0" dirty="0" smtClean="0">
                <a:ea typeface="ＭＳ Ｐゴシック" pitchFamily="-65" charset="-128"/>
                <a:cs typeface="ＭＳ Ｐゴシック" pitchFamily="-65" charset="-128"/>
              </a:rPr>
              <a:t>). The enumeration contents can be of </a:t>
            </a:r>
            <a:r>
              <a:rPr lang="en-US" sz="1100" b="0" dirty="0" err="1" smtClean="0">
                <a:ea typeface="ＭＳ Ｐゴシック" pitchFamily="-65" charset="-128"/>
                <a:cs typeface="ＭＳ Ｐゴシック" pitchFamily="-65" charset="-128"/>
              </a:rPr>
              <a:t>javax.xml.soap.SOAPElement</a:t>
            </a:r>
            <a:r>
              <a:rPr lang="en-US" sz="1100" b="0" dirty="0" smtClean="0">
                <a:ea typeface="ＭＳ Ｐゴシック" pitchFamily="-65" charset="-128"/>
                <a:cs typeface="ＭＳ Ｐゴシック" pitchFamily="-65" charset="-128"/>
              </a:rPr>
              <a:t> type, simple types such as </a:t>
            </a:r>
            <a:r>
              <a:rPr lang="en-US" sz="1100" b="0" dirty="0" err="1" smtClean="0">
                <a:ea typeface="ＭＳ Ｐゴシック" pitchFamily="-65" charset="-128"/>
                <a:cs typeface="ＭＳ Ｐゴシック" pitchFamily="-65" charset="-128"/>
              </a:rPr>
              <a:t>java.lang.Integer</a:t>
            </a:r>
            <a:r>
              <a:rPr lang="en-US" sz="1100" b="0" dirty="0" smtClean="0">
                <a:ea typeface="ＭＳ Ｐゴシック" pitchFamily="-65" charset="-128"/>
                <a:cs typeface="ＭＳ Ｐゴシック" pitchFamily="-65" charset="-128"/>
              </a:rPr>
              <a:t>, etc. or Axis generated Java beans. The </a:t>
            </a:r>
            <a:r>
              <a:rPr lang="en-US" sz="1100" b="0" dirty="0" err="1" smtClean="0">
                <a:ea typeface="ＭＳ Ｐゴシック" pitchFamily="-65" charset="-128"/>
                <a:cs typeface="ＭＳ Ｐゴシック" pitchFamily="-65" charset="-128"/>
              </a:rPr>
              <a:t>SimpleEnumIterator</a:t>
            </a:r>
            <a:r>
              <a:rPr lang="en-US" sz="1100" b="0" dirty="0" smtClean="0">
                <a:ea typeface="ＭＳ Ｐゴシック" pitchFamily="-65" charset="-128"/>
                <a:cs typeface="ＭＳ Ｐゴシック" pitchFamily="-65" charset="-128"/>
              </a:rPr>
              <a:t> can only be used with transient type of enumerations.</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GLOBUS_INDEXED_FILE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a:t>
            </a:r>
            <a:r>
              <a:rPr lang="en-US" sz="1100" b="0" dirty="0" err="1" smtClean="0">
                <a:ea typeface="ＭＳ Ｐゴシック" pitchFamily="-65" charset="-128"/>
                <a:cs typeface="ＭＳ Ｐゴシック" pitchFamily="-65" charset="-128"/>
              </a:rPr>
              <a:t>Globus</a:t>
            </a:r>
            <a:r>
              <a:rPr lang="en-US" sz="1100" b="0" dirty="0" smtClean="0">
                <a:ea typeface="ＭＳ Ｐゴシック" pitchFamily="-65" charset="-128"/>
                <a:cs typeface="ＭＳ Ｐゴシック" pitchFamily="-65" charset="-128"/>
              </a:rPr>
              <a:t>-provided indexed file </a:t>
            </a:r>
            <a:r>
              <a:rPr lang="en-US" sz="1100" b="0" dirty="0" err="1" smtClean="0">
                <a:ea typeface="ＭＳ Ｐゴシック" pitchFamily="-65" charset="-128"/>
                <a:cs typeface="ＭＳ Ｐゴシック" pitchFamily="-65" charset="-128"/>
              </a:rPr>
              <a:t>enum</a:t>
            </a: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iterator</a:t>
            </a:r>
            <a:endParaRPr lang="en-US" sz="11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memory efficient implementation that can enumerate over data stored in an indexed file created by </a:t>
            </a:r>
            <a:r>
              <a:rPr lang="en-US" sz="1100" b="0" dirty="0" err="1" smtClean="0">
                <a:ea typeface="ＭＳ Ｐゴシック" pitchFamily="-65" charset="-128"/>
                <a:cs typeface="ＭＳ Ｐゴシック" pitchFamily="-65" charset="-128"/>
              </a:rPr>
              <a:t>IndexedObjectFileWriter</a:t>
            </a:r>
            <a:r>
              <a:rPr lang="en-US" sz="1100" b="0" dirty="0" smtClean="0">
                <a:ea typeface="ＭＳ Ｐゴシック" pitchFamily="-65" charset="-128"/>
                <a:cs typeface="ＭＳ Ｐゴシック" pitchFamily="-65" charset="-128"/>
              </a:rPr>
              <a:t>. The indexed file format is optimized for retrieving objects in a sequential and random manner. The </a:t>
            </a:r>
            <a:r>
              <a:rPr lang="en-US" sz="1100" b="0" dirty="0" err="1" smtClean="0">
                <a:ea typeface="ＭＳ Ｐゴシック" pitchFamily="-65" charset="-128"/>
                <a:cs typeface="ＭＳ Ｐゴシック" pitchFamily="-65" charset="-128"/>
              </a:rPr>
              <a:t>IndexedObjectFileEnumIterator</a:t>
            </a:r>
            <a:r>
              <a:rPr lang="en-US" sz="1100" b="0" dirty="0" smtClean="0">
                <a:ea typeface="ＭＳ Ｐゴシック" pitchFamily="-65" charset="-128"/>
                <a:cs typeface="ＭＳ Ｐゴシック" pitchFamily="-65" charset="-128"/>
              </a:rPr>
              <a:t> uses the </a:t>
            </a:r>
            <a:r>
              <a:rPr lang="en-US" sz="1100" b="0" dirty="0" err="1" smtClean="0">
                <a:ea typeface="ＭＳ Ｐゴシック" pitchFamily="-65" charset="-128"/>
                <a:cs typeface="ＭＳ Ｐゴシック" pitchFamily="-65" charset="-128"/>
              </a:rPr>
              <a:t>IndexedObjectFileReader</a:t>
            </a:r>
            <a:r>
              <a:rPr lang="en-US" sz="1100" b="0" dirty="0" smtClean="0">
                <a:ea typeface="ＭＳ Ｐゴシック" pitchFamily="-65" charset="-128"/>
                <a:cs typeface="ＭＳ Ｐゴシック" pitchFamily="-65" charset="-128"/>
              </a:rPr>
              <a:t> to read the indexed file and quickly locate and retrieve the next set of objects of the enumeration. The </a:t>
            </a:r>
            <a:r>
              <a:rPr lang="en-US" sz="1100" b="0" dirty="0" err="1" smtClean="0">
                <a:ea typeface="ＭＳ Ｐゴシック" pitchFamily="-65" charset="-128"/>
                <a:cs typeface="ＭＳ Ｐゴシック" pitchFamily="-65" charset="-128"/>
              </a:rPr>
              <a:t>IndexedObjectFileEnumIterator</a:t>
            </a:r>
            <a:r>
              <a:rPr lang="en-US" sz="1100" b="0" dirty="0" smtClean="0">
                <a:ea typeface="ＭＳ Ｐゴシック" pitchFamily="-65" charset="-128"/>
                <a:cs typeface="ＭＳ Ｐゴシック" pitchFamily="-65" charset="-128"/>
              </a:rPr>
              <a:t> can be used with transient and persistent types of enumerations.</a:t>
            </a:r>
          </a:p>
          <a:p>
            <a:pPr>
              <a:buFontTx/>
              <a:buNone/>
            </a:pPr>
            <a:r>
              <a:rPr lang="en-US" sz="1100" b="0" dirty="0" smtClean="0">
                <a:ea typeface="ＭＳ Ｐゴシック" pitchFamily="-65" charset="-128"/>
                <a:cs typeface="ＭＳ Ｐゴシック" pitchFamily="-65" charset="-128"/>
              </a:rPr>
              <a:t>    *</a:t>
            </a:r>
            <a:r>
              <a:rPr lang="en-US" sz="1100" dirty="0" smtClean="0">
                <a:ea typeface="ＭＳ Ｐゴシック" pitchFamily="-65" charset="-128"/>
                <a:cs typeface="ＭＳ Ｐゴシック" pitchFamily="-65" charset="-128"/>
              </a:rPr>
              <a:t> CAGRID_SIMPLE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simple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which persists objects to disk</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makes no attempt to respect any values of </a:t>
            </a:r>
            <a:r>
              <a:rPr lang="en-US" sz="1100" b="0" dirty="0" err="1" smtClean="0">
                <a:ea typeface="ＭＳ Ｐゴシック" pitchFamily="-65" charset="-128"/>
                <a:cs typeface="ＭＳ Ｐゴシック" pitchFamily="-65" charset="-128"/>
              </a:rPr>
              <a:t>IterationConstraints</a:t>
            </a:r>
            <a:r>
              <a:rPr lang="en-US" sz="1100" b="0" dirty="0" smtClean="0">
                <a:ea typeface="ＭＳ Ｐゴシック" pitchFamily="-65" charset="-128"/>
                <a:cs typeface="ＭＳ Ｐゴシック" pitchFamily="-65" charset="-128"/>
              </a:rPr>
              <a:t> except for </a:t>
            </a:r>
            <a:r>
              <a:rPr lang="en-US" sz="1100" b="0" dirty="0" err="1" smtClean="0">
                <a:ea typeface="ＭＳ Ｐゴシック" pitchFamily="-65" charset="-128"/>
                <a:cs typeface="ＭＳ Ｐゴシック" pitchFamily="-65" charset="-128"/>
              </a:rPr>
              <a:t>maxElements</a:t>
            </a:r>
            <a:r>
              <a:rPr lang="en-US" sz="1100" b="0" dirty="0" smtClean="0">
                <a:ea typeface="ＭＳ Ｐゴシック" pitchFamily="-65" charset="-128"/>
                <a:cs typeface="ＭＳ Ｐゴシック" pitchFamily="-65" charset="-128"/>
              </a:rPr>
              <a:t>.</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CAGRID_THREADED_COMPLETE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relatively complete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spec</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uses threads to respect </a:t>
            </a:r>
            <a:r>
              <a:rPr lang="en-US" sz="1100" b="0" dirty="0" err="1" smtClean="0">
                <a:ea typeface="ＭＳ Ｐゴシック" pitchFamily="-65" charset="-128"/>
                <a:cs typeface="ＭＳ Ｐゴシック" pitchFamily="-65" charset="-128"/>
              </a:rPr>
              <a:t>maxTime</a:t>
            </a:r>
            <a:r>
              <a:rPr lang="en-US" sz="1100" b="0" dirty="0" smtClean="0">
                <a:ea typeface="ＭＳ Ｐゴシック" pitchFamily="-65" charset="-128"/>
                <a:cs typeface="ＭＳ Ｐゴシック" pitchFamily="-65" charset="-128"/>
              </a:rPr>
              <a:t> constraints, as well as respecting </a:t>
            </a:r>
            <a:r>
              <a:rPr lang="en-US" sz="1100" b="0" dirty="0" err="1" smtClean="0">
                <a:ea typeface="ＭＳ Ｐゴシック" pitchFamily="-65" charset="-128"/>
                <a:cs typeface="ＭＳ Ｐゴシック" pitchFamily="-65" charset="-128"/>
              </a:rPr>
              <a:t>maxCharacters</a:t>
            </a:r>
            <a:r>
              <a:rPr lang="en-US" sz="1100" b="0" dirty="0" smtClean="0">
                <a:ea typeface="ＭＳ Ｐゴシック" pitchFamily="-65" charset="-128"/>
                <a:cs typeface="ＭＳ Ｐゴシック" pitchFamily="-65" charset="-128"/>
              </a:rPr>
              <a:t>. Elements overflowing either of these constraints, however, are lost, and waits for threads are not optimized.</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CAGRID_CONCURRENT_COMPLETE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default and most complete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spec</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uses the Java 5 </a:t>
            </a:r>
            <a:r>
              <a:rPr lang="en-US" sz="1100" b="0" dirty="0" err="1" smtClean="0">
                <a:ea typeface="ＭＳ Ｐゴシック" pitchFamily="-65" charset="-128"/>
                <a:cs typeface="ＭＳ Ｐゴシック" pitchFamily="-65" charset="-128"/>
              </a:rPr>
              <a:t>java.util.concurrent</a:t>
            </a:r>
            <a:r>
              <a:rPr lang="en-US" sz="1100" b="0" dirty="0" smtClean="0">
                <a:ea typeface="ＭＳ Ｐゴシック" pitchFamily="-65" charset="-128"/>
                <a:cs typeface="ＭＳ Ｐゴシック" pitchFamily="-65" charset="-128"/>
              </a:rPr>
              <a:t> package to fully support the WS-Enumeration specification for an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implementation. All iteration constraints are respected, and elements which cause </a:t>
            </a:r>
            <a:r>
              <a:rPr lang="en-US" sz="1100" b="0" dirty="0" err="1" smtClean="0">
                <a:ea typeface="ＭＳ Ｐゴシック" pitchFamily="-65" charset="-128"/>
                <a:cs typeface="ＭＳ Ｐゴシック" pitchFamily="-65" charset="-128"/>
              </a:rPr>
              <a:t>maxCharacters</a:t>
            </a:r>
            <a:r>
              <a:rPr lang="en-US" sz="1100" b="0" dirty="0" smtClean="0">
                <a:ea typeface="ＭＳ Ｐゴシック" pitchFamily="-65" charset="-128"/>
                <a:cs typeface="ＭＳ Ｐゴシック" pitchFamily="-65" charset="-128"/>
              </a:rPr>
              <a:t> to be </a:t>
            </a:r>
            <a:r>
              <a:rPr lang="en-US" sz="1100" b="0" dirty="0" err="1" smtClean="0">
                <a:ea typeface="ＭＳ Ｐゴシック" pitchFamily="-65" charset="-128"/>
                <a:cs typeface="ＭＳ Ｐゴシック" pitchFamily="-65" charset="-128"/>
              </a:rPr>
              <a:t>exceded</a:t>
            </a:r>
            <a:r>
              <a:rPr lang="en-US" sz="1100" b="0" dirty="0" smtClean="0">
                <a:ea typeface="ＭＳ Ｐゴシック" pitchFamily="-65" charset="-128"/>
                <a:cs typeface="ＭＳ Ｐゴシック" pitchFamily="-65" charset="-128"/>
              </a:rPr>
              <a:t> are queued for later retrieval.</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676400"/>
            <a:ext cx="3962400" cy="4800600"/>
          </a:xfrm>
        </p:spPr>
        <p:txBody>
          <a:bodyPr/>
          <a:lstStyle/>
          <a:p>
            <a:pPr>
              <a:buFontTx/>
              <a:buNone/>
            </a:pPr>
            <a:r>
              <a:rPr lang="en-US" b="0" dirty="0" smtClean="0">
                <a:ea typeface="ＭＳ Ｐゴシック" pitchFamily="-65" charset="-128"/>
                <a:cs typeface="ＭＳ Ｐゴシック" pitchFamily="-65" charset="-128"/>
              </a:rPr>
              <a:t>A prebuilt enumerator can be used to aid in the service side enumeration of the objects.  </a:t>
            </a:r>
          </a:p>
          <a:p>
            <a:pPr>
              <a:buFontTx/>
              <a:buNone/>
            </a:pPr>
            <a:r>
              <a:rPr lang="en-US" b="0" dirty="0" smtClean="0">
                <a:ea typeface="ＭＳ Ｐゴシック" pitchFamily="-65" charset="-128"/>
                <a:cs typeface="ＭＳ Ｐゴシック" pitchFamily="-65" charset="-128"/>
              </a:rPr>
              <a:t>caGrid comes with some prebuilt enumerators or the developer can create their own custom enumeration support in the service.  </a:t>
            </a:r>
          </a:p>
          <a:p>
            <a:pPr>
              <a:buFontTx/>
              <a:buNone/>
            </a:pPr>
            <a:r>
              <a:rPr lang="en-US" b="0" dirty="0" smtClean="0">
                <a:ea typeface="ＭＳ Ｐゴシック" pitchFamily="-65" charset="-128"/>
                <a:cs typeface="ＭＳ Ｐゴシック" pitchFamily="-65" charset="-128"/>
              </a:rPr>
              <a:t>The enumeration tab provides support for selecting one of the predefined enumerators which will inform the </a:t>
            </a:r>
            <a:r>
              <a:rPr lang="en-US" b="0" dirty="0" err="1" smtClean="0">
                <a:ea typeface="ＭＳ Ｐゴシック" pitchFamily="-65" charset="-128"/>
                <a:cs typeface="ＭＳ Ｐゴシック" pitchFamily="-65" charset="-128"/>
              </a:rPr>
              <a:t>EnumIteratorFactory</a:t>
            </a:r>
            <a:r>
              <a:rPr lang="en-US" b="0" dirty="0" smtClean="0">
                <a:ea typeface="ＭＳ Ｐゴシック" pitchFamily="-65" charset="-128"/>
                <a:cs typeface="ＭＳ Ｐゴシック" pitchFamily="-65" charset="-128"/>
              </a:rPr>
              <a:t> helper code which enumerator you would like to use in your service by default.</a:t>
            </a:r>
          </a:p>
        </p:txBody>
      </p:sp>
      <p:pic>
        <p:nvPicPr>
          <p:cNvPr id="5" name="Picture 4" descr="Enumeration Tab.png"/>
          <p:cNvPicPr>
            <a:picLocks noChangeAspect="1"/>
          </p:cNvPicPr>
          <p:nvPr/>
        </p:nvPicPr>
        <p:blipFill>
          <a:blip r:embed="rId2"/>
          <a:stretch>
            <a:fillRect/>
          </a:stretch>
        </p:blipFill>
        <p:spPr>
          <a:xfrm>
            <a:off x="3810000" y="1981200"/>
            <a:ext cx="5334000" cy="3513053"/>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676400"/>
            <a:ext cx="8830736" cy="4800600"/>
          </a:xfrm>
        </p:spPr>
        <p:txBody>
          <a:bodyPr/>
          <a:lstStyle/>
          <a:p>
            <a:pPr>
              <a:buFontTx/>
              <a:buNone/>
            </a:pPr>
            <a:r>
              <a:rPr lang="en-US" b="0" dirty="0" smtClean="0">
                <a:ea typeface="ＭＳ Ｐゴシック" pitchFamily="-65" charset="-128"/>
                <a:cs typeface="ＭＳ Ｐゴシック" pitchFamily="-65" charset="-128"/>
              </a:rPr>
              <a:t>Example service side code utilizing the </a:t>
            </a:r>
            <a:r>
              <a:rPr lang="en-US" b="0" dirty="0" err="1" smtClean="0">
                <a:ea typeface="ＭＳ Ｐゴシック" pitchFamily="-65" charset="-128"/>
                <a:cs typeface="ＭＳ Ｐゴシック" pitchFamily="-65" charset="-128"/>
              </a:rPr>
              <a:t>EnumIteratorFactory</a:t>
            </a:r>
            <a:r>
              <a:rPr lang="en-US" b="0" dirty="0" smtClean="0">
                <a:ea typeface="ＭＳ Ｐゴシック" pitchFamily="-65" charset="-128"/>
                <a:cs typeface="ＭＳ Ｐゴシック" pitchFamily="-65" charset="-128"/>
              </a:rPr>
              <a:t> to create an enumerator that will enumerate a list of strings to the client on request.</a:t>
            </a:r>
          </a:p>
        </p:txBody>
      </p:sp>
      <p:pic>
        <p:nvPicPr>
          <p:cNvPr id="6" name="Picture 5" descr="Picture 25.png"/>
          <p:cNvPicPr>
            <a:picLocks noChangeAspect="1"/>
          </p:cNvPicPr>
          <p:nvPr/>
        </p:nvPicPr>
        <p:blipFill>
          <a:blip r:embed="rId2"/>
          <a:stretch>
            <a:fillRect/>
          </a:stretch>
        </p:blipFill>
        <p:spPr>
          <a:xfrm>
            <a:off x="1676400" y="2590800"/>
            <a:ext cx="6095238" cy="3822222"/>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0" y="1143000"/>
            <a:ext cx="8830736" cy="4800600"/>
          </a:xfrm>
        </p:spPr>
        <p:txBody>
          <a:bodyPr/>
          <a:lstStyle/>
          <a:p>
            <a:pPr>
              <a:buFontTx/>
              <a:buNone/>
            </a:pPr>
            <a:r>
              <a:rPr lang="en-US" b="0" dirty="0" smtClean="0">
                <a:ea typeface="ＭＳ Ｐゴシック" pitchFamily="-65" charset="-128"/>
                <a:cs typeface="ＭＳ Ｐゴシック" pitchFamily="-65" charset="-128"/>
              </a:rPr>
              <a:t>Example client code utilizing the </a:t>
            </a:r>
            <a:r>
              <a:rPr lang="en-US" b="0" dirty="0" err="1" smtClean="0">
                <a:ea typeface="ＭＳ Ｐゴシック" pitchFamily="-65" charset="-128"/>
                <a:cs typeface="ＭＳ Ｐゴシック" pitchFamily="-65" charset="-128"/>
              </a:rPr>
              <a:t>EnumerationResponseHelper</a:t>
            </a:r>
            <a:r>
              <a:rPr lang="en-US" b="0" dirty="0" smtClean="0">
                <a:ea typeface="ＭＳ Ｐゴシック" pitchFamily="-65" charset="-128"/>
                <a:cs typeface="ＭＳ Ｐゴシック" pitchFamily="-65" charset="-128"/>
              </a:rPr>
              <a:t> to get an client side </a:t>
            </a:r>
            <a:r>
              <a:rPr lang="en-US" b="0" dirty="0" err="1" smtClean="0">
                <a:ea typeface="ＭＳ Ｐゴシック" pitchFamily="-65" charset="-128"/>
                <a:cs typeface="ＭＳ Ｐゴシック" pitchFamily="-65" charset="-128"/>
              </a:rPr>
              <a:t>iterator</a:t>
            </a:r>
            <a:r>
              <a:rPr lang="en-US" b="0" dirty="0" smtClean="0">
                <a:ea typeface="ＭＳ Ｐゴシック" pitchFamily="-65" charset="-128"/>
                <a:cs typeface="ＭＳ Ｐゴシック" pitchFamily="-65" charset="-128"/>
              </a:rPr>
              <a:t> that can be used to iterate the results from the server.</a:t>
            </a:r>
          </a:p>
        </p:txBody>
      </p:sp>
      <p:pic>
        <p:nvPicPr>
          <p:cNvPr id="5" name="Picture 4" descr="Picture 26.png"/>
          <p:cNvPicPr>
            <a:picLocks noChangeAspect="1"/>
          </p:cNvPicPr>
          <p:nvPr/>
        </p:nvPicPr>
        <p:blipFill>
          <a:blip r:embed="rId2"/>
          <a:stretch>
            <a:fillRect/>
          </a:stretch>
        </p:blipFill>
        <p:spPr>
          <a:xfrm>
            <a:off x="1143000" y="1981200"/>
            <a:ext cx="6508270" cy="438904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457200" y="1600200"/>
            <a:ext cx="7772400" cy="4495800"/>
          </a:xfrm>
        </p:spPr>
        <p:txBody>
          <a:bodyPr/>
          <a:lstStyle/>
          <a:p>
            <a:pPr>
              <a:buFontTx/>
              <a:buNone/>
            </a:pPr>
            <a:r>
              <a:rPr lang="en-US" dirty="0" smtClean="0">
                <a:ea typeface="ＭＳ Ｐゴシック" pitchFamily="-65" charset="-128"/>
                <a:cs typeface="ＭＳ Ｐゴシック" pitchFamily="-65" charset="-128"/>
              </a:rPr>
              <a:t>Motivation</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Many user groups in caGrid have expressed the need to transfer large data files in the grid without paying the penalty of serialization or </a:t>
            </a:r>
            <a:r>
              <a:rPr lang="en-US" sz="1400" dirty="0" err="1" smtClean="0">
                <a:ea typeface="ＭＳ Ｐゴシック" pitchFamily="-65" charset="-128"/>
                <a:cs typeface="ＭＳ Ｐゴシック" pitchFamily="-65" charset="-128"/>
              </a:rPr>
              <a:t>deserialization</a:t>
            </a:r>
            <a:r>
              <a:rPr lang="en-US" sz="1400" dirty="0" smtClean="0">
                <a:ea typeface="ＭＳ Ｐゴシック" pitchFamily="-65" charset="-128"/>
                <a:cs typeface="ＭＳ Ｐゴシック" pitchFamily="-65" charset="-128"/>
              </a:rPr>
              <a:t> time and memory usage. Early on in the project we created support for utilizing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for solving these usage scenarios. Several issues with this current approach left us searching for another solution. Some of the issues are as follows:</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    * caGrid BDT uses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as the underlying third-party transfer mechanism.</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server is not cross platform (currently on on C platform builds of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requires a separate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-C installation as caGrid uses the </a:t>
            </a:r>
            <a:r>
              <a:rPr lang="en-US" sz="1400" dirty="0" err="1" smtClean="0">
                <a:ea typeface="ＭＳ Ｐゴシック" pitchFamily="-65" charset="-128"/>
                <a:cs typeface="ＭＳ Ｐゴシック" pitchFamily="-65" charset="-128"/>
              </a:rPr>
              <a:t>JavaWS</a:t>
            </a:r>
            <a:r>
              <a:rPr lang="en-US" sz="1400" dirty="0" smtClean="0">
                <a:ea typeface="ＭＳ Ｐゴシック" pitchFamily="-65" charset="-128"/>
                <a:cs typeface="ＭＳ Ｐゴシック" pitchFamily="-65" charset="-128"/>
              </a:rPr>
              <a:t> Core installation of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has to be extended to be able to make authorization callouts to a Java-based middleware such as caGrid.</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installation and configuration is quite advanced for our user community.</a:t>
            </a:r>
          </a:p>
          <a:p>
            <a:pPr>
              <a:buFontTx/>
              <a:buNone/>
            </a:pPr>
            <a:r>
              <a:rPr lang="en-US" sz="1400" dirty="0" smtClean="0">
                <a:ea typeface="ＭＳ Ｐゴシック" pitchFamily="-65" charset="-128"/>
                <a:cs typeface="ＭＳ Ｐゴシック" pitchFamily="-65" charset="-128"/>
              </a:rPr>
              <a:t>    *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 does not currently support SOAP attachments.</a:t>
            </a:r>
          </a:p>
          <a:p>
            <a:pPr>
              <a:buFontTx/>
              <a:buNone/>
            </a:pPr>
            <a:endParaRPr lang="en-US" sz="14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457200" y="1600200"/>
            <a:ext cx="7772400" cy="4495800"/>
          </a:xfrm>
        </p:spPr>
        <p:txBody>
          <a:bodyPr/>
          <a:lstStyle/>
          <a:p>
            <a:pPr>
              <a:buFontTx/>
              <a:buNone/>
            </a:pPr>
            <a:r>
              <a:rPr lang="en-US" sz="2000" dirty="0" smtClean="0">
                <a:ea typeface="ＭＳ Ｐゴシック" pitchFamily="-65" charset="-128"/>
                <a:cs typeface="ＭＳ Ｐゴシック" pitchFamily="-65" charset="-128"/>
              </a:rPr>
              <a:t>Features</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In order to better serve our user group we have come up with the following requirements for an alternative non-grid high performance delivery mechanism:</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    * Cross platform (utilize the container that will be hosting </a:t>
            </a:r>
            <a:r>
              <a:rPr lang="en-US" sz="1400" dirty="0" err="1" smtClean="0">
                <a:ea typeface="ＭＳ Ｐゴシック" pitchFamily="-65" charset="-128"/>
                <a:cs typeface="ＭＳ Ｐゴシック" pitchFamily="-65" charset="-128"/>
              </a:rPr>
              <a:t>JavaWS</a:t>
            </a:r>
            <a:r>
              <a:rPr lang="en-US" sz="1400" dirty="0" smtClean="0">
                <a:ea typeface="ＭＳ Ｐゴシック" pitchFamily="-65" charset="-128"/>
                <a:cs typeface="ＭＳ Ｐゴシック" pitchFamily="-65" charset="-128"/>
              </a:rPr>
              <a:t> Core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 One click/command install with no required configuration.</a:t>
            </a:r>
          </a:p>
          <a:p>
            <a:pPr>
              <a:buFontTx/>
              <a:buNone/>
            </a:pPr>
            <a:r>
              <a:rPr lang="en-US" sz="1400" dirty="0" smtClean="0">
                <a:ea typeface="ＭＳ Ｐゴシック" pitchFamily="-65" charset="-128"/>
                <a:cs typeface="ＭＳ Ｐゴシック" pitchFamily="-65" charset="-128"/>
              </a:rPr>
              <a:t>    * Work within the same web application container as caGrid is deployed.</a:t>
            </a:r>
          </a:p>
          <a:p>
            <a:pPr>
              <a:buFontTx/>
              <a:buNone/>
            </a:pPr>
            <a:r>
              <a:rPr lang="en-US" sz="1400" dirty="0" smtClean="0">
                <a:ea typeface="ＭＳ Ｐゴシック" pitchFamily="-65" charset="-128"/>
                <a:cs typeface="ＭＳ Ｐゴシック" pitchFamily="-65" charset="-128"/>
              </a:rPr>
              <a:t>    * Utilize GSI sockets for securely transporting the data using the same proxy certificates issued in caGrid.</a:t>
            </a:r>
          </a:p>
          <a:p>
            <a:pPr>
              <a:buFontTx/>
              <a:buNone/>
            </a:pPr>
            <a:r>
              <a:rPr lang="en-US" sz="1400" dirty="0" smtClean="0">
                <a:ea typeface="ＭＳ Ｐゴシック" pitchFamily="-65" charset="-128"/>
                <a:cs typeface="ＭＳ Ｐゴシック" pitchFamily="-65" charset="-128"/>
              </a:rPr>
              <a:t>    * No </a:t>
            </a:r>
            <a:r>
              <a:rPr lang="en-US" sz="1400" dirty="0" err="1" smtClean="0">
                <a:ea typeface="ＭＳ Ｐゴシック" pitchFamily="-65" charset="-128"/>
                <a:cs typeface="ＭＳ Ｐゴシック" pitchFamily="-65" charset="-128"/>
              </a:rPr>
              <a:t>deserialization</a:t>
            </a:r>
            <a:r>
              <a:rPr lang="en-US" sz="1400" dirty="0" smtClean="0">
                <a:ea typeface="ＭＳ Ｐゴシック" pitchFamily="-65" charset="-128"/>
                <a:cs typeface="ＭＳ Ｐゴシック" pitchFamily="-65" charset="-128"/>
              </a:rPr>
              <a:t> or serialization required on server or client.</a:t>
            </a:r>
          </a:p>
          <a:p>
            <a:pPr>
              <a:buFontTx/>
              <a:buNone/>
            </a:pPr>
            <a:r>
              <a:rPr lang="en-US" sz="1400" dirty="0" smtClean="0">
                <a:ea typeface="ＭＳ Ｐゴシック" pitchFamily="-65" charset="-128"/>
                <a:cs typeface="ＭＳ Ｐゴシック" pitchFamily="-65" charset="-128"/>
              </a:rPr>
              <a:t>    * No minimum requirement for core memory.</a:t>
            </a:r>
          </a:p>
          <a:p>
            <a:pPr>
              <a:buFontTx/>
              <a:buNone/>
            </a:pPr>
            <a:r>
              <a:rPr lang="en-US" sz="1400" dirty="0" smtClean="0">
                <a:ea typeface="ＭＳ Ｐゴシック" pitchFamily="-65" charset="-128"/>
                <a:cs typeface="ＭＳ Ｐゴシック" pitchFamily="-65" charset="-128"/>
              </a:rPr>
              <a:t>    * Support upload and download of data.</a:t>
            </a:r>
          </a:p>
          <a:p>
            <a:pPr>
              <a:buFontTx/>
              <a:buNone/>
            </a:pPr>
            <a:endParaRPr lang="en-US" sz="14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200400" cy="4495800"/>
          </a:xfrm>
        </p:spPr>
        <p:txBody>
          <a:bodyPr/>
          <a:lstStyle/>
          <a:p>
            <a:pPr>
              <a:buFontTx/>
              <a:buNone/>
            </a:pPr>
            <a:r>
              <a:rPr lang="en-US" dirty="0" smtClean="0">
                <a:ea typeface="ＭＳ Ｐゴシック" pitchFamily="-65" charset="-128"/>
                <a:cs typeface="ＭＳ Ｐゴシック" pitchFamily="-65" charset="-128"/>
              </a:rPr>
              <a:t>The transfer service architecture consists of a transfer grid service and a transfer web app.</a:t>
            </a:r>
          </a:p>
          <a:p>
            <a:pPr>
              <a:buFontTx/>
              <a:buNone/>
            </a:pPr>
            <a:r>
              <a:rPr lang="en-US" dirty="0" smtClean="0">
                <a:ea typeface="ＭＳ Ｐゴシック" pitchFamily="-65" charset="-128"/>
                <a:cs typeface="ＭＳ Ｐゴシック" pitchFamily="-65" charset="-128"/>
              </a:rPr>
              <a:t>The grid service contains the logic to manage the transfers that are happening in the container.</a:t>
            </a:r>
          </a:p>
          <a:p>
            <a:pPr>
              <a:buFontTx/>
              <a:buNone/>
            </a:pPr>
            <a:r>
              <a:rPr lang="en-US" dirty="0" smtClean="0">
                <a:ea typeface="ＭＳ Ｐゴシック" pitchFamily="-65" charset="-128"/>
                <a:cs typeface="ＭＳ Ｐゴシック" pitchFamily="-65" charset="-128"/>
              </a:rPr>
              <a:t>The </a:t>
            </a:r>
            <a:r>
              <a:rPr lang="en-US" dirty="0" err="1" smtClean="0">
                <a:ea typeface="ＭＳ Ｐゴシック" pitchFamily="-65" charset="-128"/>
                <a:cs typeface="ＭＳ Ｐゴシック" pitchFamily="-65" charset="-128"/>
              </a:rPr>
              <a:t>webapp</a:t>
            </a:r>
            <a:r>
              <a:rPr lang="en-US" dirty="0" smtClean="0">
                <a:ea typeface="ＭＳ Ｐゴシック" pitchFamily="-65" charset="-128"/>
                <a:cs typeface="ＭＳ Ｐゴシック" pitchFamily="-65" charset="-128"/>
              </a:rPr>
              <a:t> is used to handle the data requests and stream the data over </a:t>
            </a:r>
            <a:r>
              <a:rPr lang="en-US" dirty="0" err="1" smtClean="0">
                <a:ea typeface="ＭＳ Ｐゴシック" pitchFamily="-65" charset="-128"/>
                <a:cs typeface="ＭＳ Ｐゴシック" pitchFamily="-65" charset="-128"/>
              </a:rPr>
              <a:t>http(s</a:t>
            </a:r>
            <a:r>
              <a:rPr lang="en-US" dirty="0" smtClean="0">
                <a:ea typeface="ＭＳ Ｐゴシック" pitchFamily="-65" charset="-128"/>
                <a:cs typeface="ＭＳ Ｐゴシック" pitchFamily="-65" charset="-128"/>
              </a:rPr>
              <a:t>)</a:t>
            </a:r>
            <a:endParaRPr lang="en-US" sz="12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6" name="Picture 5" descr="worddav6716bfd66623bf3b1402398ac792bdad.png"/>
          <p:cNvPicPr>
            <a:picLocks noChangeAspect="1"/>
          </p:cNvPicPr>
          <p:nvPr/>
        </p:nvPicPr>
        <p:blipFill>
          <a:blip r:embed="rId4"/>
          <a:stretch>
            <a:fillRect/>
          </a:stretch>
        </p:blipFill>
        <p:spPr>
          <a:xfrm>
            <a:off x="3276600" y="21511"/>
            <a:ext cx="5867400" cy="683648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6867" name="Rectangle 3"/>
          <p:cNvSpPr>
            <a:spLocks noGrp="1" noChangeArrowheads="1"/>
          </p:cNvSpPr>
          <p:nvPr>
            <p:ph idx="1"/>
          </p:nvPr>
        </p:nvSpPr>
        <p:spPr>
          <a:xfrm>
            <a:off x="457200" y="1600200"/>
            <a:ext cx="5029200" cy="4495800"/>
          </a:xfrm>
        </p:spPr>
        <p:txBody>
          <a:bodyPr/>
          <a:lstStyle/>
          <a:p>
            <a:pPr eaLnBrk="1" hangingPunct="1">
              <a:lnSpc>
                <a:spcPct val="90000"/>
              </a:lnSpc>
            </a:pPr>
            <a:r>
              <a:rPr lang="en-US" sz="2400" dirty="0">
                <a:ea typeface="ＭＳ Ｐゴシック" pitchFamily="-65" charset="-128"/>
                <a:cs typeface="ＭＳ Ｐゴシック" pitchFamily="-65" charset="-128"/>
              </a:rPr>
              <a:t>Providing Client Side Object Oriented API</a:t>
            </a:r>
          </a:p>
          <a:p>
            <a:pPr lvl="1" eaLnBrk="1" hangingPunct="1">
              <a:lnSpc>
                <a:spcPct val="90000"/>
              </a:lnSpc>
            </a:pPr>
            <a:endParaRPr lang="en-US" sz="2000" dirty="0"/>
          </a:p>
          <a:p>
            <a:pPr lvl="1" eaLnBrk="1" hangingPunct="1">
              <a:lnSpc>
                <a:spcPct val="90000"/>
              </a:lnSpc>
            </a:pPr>
            <a:r>
              <a:rPr lang="en-US" sz="2000" dirty="0" err="1"/>
              <a:t>Globus</a:t>
            </a:r>
            <a:r>
              <a:rPr lang="en-US" sz="2000" dirty="0"/>
              <a:t>/Axis build process will automatically generate a client side object oriented </a:t>
            </a:r>
            <a:r>
              <a:rPr lang="en-US" sz="2000" dirty="0" smtClean="0"/>
              <a:t>API which is document literal.</a:t>
            </a:r>
          </a:p>
          <a:p>
            <a:pPr lvl="1" eaLnBrk="1" hangingPunct="1">
              <a:lnSpc>
                <a:spcPct val="90000"/>
              </a:lnSpc>
            </a:pPr>
            <a:r>
              <a:rPr lang="en-US" sz="2000" dirty="0"/>
              <a:t>Introduce generates a wrapper for this API which matches the service designers</a:t>
            </a:r>
            <a:r>
              <a:rPr lang="en-US" sz="2000" dirty="0" smtClean="0"/>
              <a:t> </a:t>
            </a:r>
            <a:r>
              <a:rPr lang="en-US" sz="2000" dirty="0" err="1" smtClean="0"/>
              <a:t>rpc</a:t>
            </a:r>
            <a:r>
              <a:rPr lang="en-US" sz="2000" dirty="0" smtClean="0"/>
              <a:t> style interface </a:t>
            </a:r>
            <a:r>
              <a:rPr lang="en-US" sz="2000" dirty="0"/>
              <a:t>to make a clean mapping from client to service.</a:t>
            </a:r>
          </a:p>
          <a:p>
            <a:pPr lvl="2" eaLnBrk="1" hangingPunct="1">
              <a:lnSpc>
                <a:spcPct val="90000"/>
              </a:lnSpc>
            </a:pPr>
            <a:r>
              <a:rPr lang="en-US" sz="1800" dirty="0">
                <a:ea typeface="ＭＳ Ｐゴシック" pitchFamily="-65" charset="-128"/>
              </a:rPr>
              <a:t>This wrapper will handle auto boxing/</a:t>
            </a:r>
            <a:r>
              <a:rPr lang="en-US" sz="1800" dirty="0" err="1">
                <a:ea typeface="ＭＳ Ｐゴシック" pitchFamily="-65" charset="-128"/>
              </a:rPr>
              <a:t>unboxing</a:t>
            </a:r>
            <a:r>
              <a:rPr lang="en-US" sz="1800" dirty="0">
                <a:ea typeface="ＭＳ Ｐゴシック" pitchFamily="-65" charset="-128"/>
              </a:rPr>
              <a:t> of the parameters into and out of document literal form.</a:t>
            </a:r>
          </a:p>
          <a:p>
            <a:pPr eaLnBrk="1" hangingPunct="1">
              <a:lnSpc>
                <a:spcPct val="90000"/>
              </a:lnSpc>
            </a:pPr>
            <a:endParaRPr lang="en-US" sz="2400" dirty="0">
              <a:ea typeface="ＭＳ Ｐゴシック" pitchFamily="-65" charset="-128"/>
              <a:cs typeface="ＭＳ Ｐゴシック" pitchFamily="-65" charset="-128"/>
            </a:endParaRPr>
          </a:p>
        </p:txBody>
      </p:sp>
      <p:pic>
        <p:nvPicPr>
          <p:cNvPr id="36868" name="Picture 4" descr="client-layers"/>
          <p:cNvPicPr>
            <a:picLocks noChangeAspect="1" noChangeArrowheads="1"/>
          </p:cNvPicPr>
          <p:nvPr/>
        </p:nvPicPr>
        <p:blipFill>
          <a:blip r:embed="rId3"/>
          <a:srcRect/>
          <a:stretch>
            <a:fillRect/>
          </a:stretch>
        </p:blipFill>
        <p:spPr bwMode="auto">
          <a:xfrm>
            <a:off x="5562600" y="1447800"/>
            <a:ext cx="338455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3528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In order to enable Transfer capability in your service you must add the Transfer extension to the service either at creation time or any time during modification.  Once it is added hit the save button so that Introduce can add the transfer support to your service.</a:t>
            </a:r>
            <a:endParaRPr lang="en-US" sz="12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7" name="Picture 6" descr="transfer.png"/>
          <p:cNvPicPr>
            <a:picLocks noChangeAspect="1"/>
          </p:cNvPicPr>
          <p:nvPr/>
        </p:nvPicPr>
        <p:blipFill>
          <a:blip r:embed="rId4"/>
          <a:stretch>
            <a:fillRect/>
          </a:stretch>
        </p:blipFill>
        <p:spPr>
          <a:xfrm>
            <a:off x="3505200" y="1905000"/>
            <a:ext cx="5638800" cy="3885833"/>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429000" cy="4495800"/>
          </a:xfrm>
        </p:spPr>
        <p:txBody>
          <a:bodyPr/>
          <a:lstStyle/>
          <a:p>
            <a:pPr>
              <a:buFontTx/>
              <a:buNone/>
            </a:pPr>
            <a:endParaRPr lang="en-US" b="0" dirty="0" smtClean="0">
              <a:ea typeface="ＭＳ Ｐゴシック" pitchFamily="-65" charset="-128"/>
              <a:cs typeface="ＭＳ Ｐゴシック" pitchFamily="-65" charset="-128"/>
            </a:endParaRPr>
          </a:p>
          <a:p>
            <a:pPr>
              <a:buFontTx/>
              <a:buNone/>
            </a:pPr>
            <a:endParaRPr lang="en-US" sz="1200"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Once transfer capability is added to the service you can create an operation that returns a </a:t>
            </a:r>
            <a:r>
              <a:rPr lang="en-US" b="0" dirty="0" err="1" smtClean="0">
                <a:ea typeface="ＭＳ Ｐゴシック" pitchFamily="-65" charset="-128"/>
                <a:cs typeface="ＭＳ Ｐゴシック" pitchFamily="-65" charset="-128"/>
              </a:rPr>
              <a:t>TransferContextReference</a:t>
            </a:r>
            <a:r>
              <a:rPr lang="en-US" b="0" dirty="0" smtClean="0">
                <a:ea typeface="ＭＳ Ｐゴシック" pitchFamily="-65" charset="-128"/>
                <a:cs typeface="ＭＳ Ｐゴシック" pitchFamily="-65" charset="-128"/>
              </a:rPr>
              <a:t>.</a:t>
            </a:r>
            <a:endParaRPr lang="en-US" sz="1200"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Returning a transfer context reference will enable the client to use this reference to create a helper instance that will help with retrieving the data from the service.</a:t>
            </a:r>
            <a:endParaRPr lang="en-US" sz="2800" b="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8" name="Picture 7" descr="Picture 27.png"/>
          <p:cNvPicPr>
            <a:picLocks noChangeAspect="1"/>
          </p:cNvPicPr>
          <p:nvPr/>
        </p:nvPicPr>
        <p:blipFill>
          <a:blip r:embed="rId4"/>
          <a:stretch>
            <a:fillRect/>
          </a:stretch>
        </p:blipFill>
        <p:spPr>
          <a:xfrm>
            <a:off x="3530414" y="1600200"/>
            <a:ext cx="5613586" cy="4380359"/>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Usage</a:t>
            </a:r>
          </a:p>
        </p:txBody>
      </p:sp>
      <p:sp>
        <p:nvSpPr>
          <p:cNvPr id="8195"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742950" lvl="1" indent="-285750">
              <a:spcBef>
                <a:spcPct val="20000"/>
              </a:spcBef>
              <a:buClr>
                <a:srgbClr val="00AAF6"/>
              </a:buClr>
            </a:pPr>
            <a:r>
              <a:rPr lang="en-US" b="1"/>
              <a:t>Step 1: In Introduce you must first add the caGrid Transfer extension to the service.  This can be done by selecting the extensions tab of Introduce, adding the caGrid Transfer extension, and saving the service.  </a:t>
            </a:r>
          </a:p>
        </p:txBody>
      </p:sp>
      <p:pic>
        <p:nvPicPr>
          <p:cNvPr id="8196" name="Picture 4"/>
          <p:cNvPicPr>
            <a:picLocks noChangeAspect="1" noChangeArrowheads="1"/>
          </p:cNvPicPr>
          <p:nvPr/>
        </p:nvPicPr>
        <p:blipFill>
          <a:blip r:embed="rId3"/>
          <a:srcRect/>
          <a:stretch>
            <a:fillRect/>
          </a:stretch>
        </p:blipFill>
        <p:spPr bwMode="auto">
          <a:xfrm>
            <a:off x="2900363" y="2557463"/>
            <a:ext cx="6243637" cy="4300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Example Usage (download)</a:t>
            </a:r>
          </a:p>
        </p:txBody>
      </p:sp>
      <p:sp>
        <p:nvSpPr>
          <p:cNvPr id="9219"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742950" lvl="1" indent="-285750">
              <a:spcBef>
                <a:spcPct val="20000"/>
              </a:spcBef>
              <a:buClr>
                <a:srgbClr val="00AAF6"/>
              </a:buClr>
            </a:pPr>
            <a:r>
              <a:rPr lang="en-US" b="1"/>
              <a:t>Step 2: Add a method to the service that will return a TransferServiceContextReference.  This can be acomplished by: </a:t>
            </a:r>
          </a:p>
          <a:p>
            <a:pPr marL="742950" lvl="1" indent="-285750">
              <a:spcBef>
                <a:spcPct val="20000"/>
              </a:spcBef>
              <a:buClr>
                <a:srgbClr val="00AAF6"/>
              </a:buClr>
            </a:pPr>
            <a:r>
              <a:rPr lang="en-US" b="1"/>
              <a:t>	Selecting the services tab, </a:t>
            </a:r>
          </a:p>
          <a:p>
            <a:pPr marL="742950" lvl="1" indent="-285750">
              <a:spcBef>
                <a:spcPct val="20000"/>
              </a:spcBef>
              <a:buClr>
                <a:srgbClr val="00AAF6"/>
              </a:buClr>
            </a:pPr>
            <a:r>
              <a:rPr lang="en-US" b="1"/>
              <a:t>	Select the service you wish to use Transfer with, </a:t>
            </a:r>
          </a:p>
          <a:p>
            <a:pPr marL="742950" lvl="1" indent="-285750">
              <a:spcBef>
                <a:spcPct val="20000"/>
              </a:spcBef>
              <a:buClr>
                <a:srgbClr val="00AAF6"/>
              </a:buClr>
            </a:pPr>
            <a:r>
              <a:rPr lang="en-US" b="1"/>
              <a:t>	Select the “Add Method” button.  </a:t>
            </a:r>
          </a:p>
          <a:p>
            <a:pPr marL="742950" lvl="1" indent="-285750">
              <a:spcBef>
                <a:spcPct val="20000"/>
              </a:spcBef>
              <a:buClr>
                <a:srgbClr val="00AAF6"/>
              </a:buClr>
            </a:pPr>
            <a:r>
              <a:rPr lang="en-US" b="1"/>
              <a:t>	Make the method take in what ever inputs are required to produce the data you which to send to the client. </a:t>
            </a:r>
          </a:p>
          <a:p>
            <a:pPr marL="742950" lvl="1" indent="-285750">
              <a:spcBef>
                <a:spcPct val="20000"/>
              </a:spcBef>
              <a:buClr>
                <a:srgbClr val="00AAF6"/>
              </a:buClr>
            </a:pPr>
            <a:r>
              <a:rPr lang="en-US" b="1"/>
              <a:t>	Make sure you select the TransferServiceContextReference as the output type of the operation.</a:t>
            </a:r>
          </a:p>
          <a:p>
            <a:pPr marL="742950" lvl="1" indent="-285750">
              <a:spcBef>
                <a:spcPct val="20000"/>
              </a:spcBef>
              <a:buClr>
                <a:srgbClr val="00AAF6"/>
              </a:buClr>
            </a:pPr>
            <a:r>
              <a:rPr lang="en-US" b="1"/>
              <a:t>	Select Done on the Method Viewer</a:t>
            </a:r>
          </a:p>
          <a:p>
            <a:pPr marL="742950" lvl="1" indent="-285750">
              <a:spcBef>
                <a:spcPct val="20000"/>
              </a:spcBef>
              <a:buClr>
                <a:srgbClr val="00AAF6"/>
              </a:buClr>
            </a:pPr>
            <a:r>
              <a:rPr lang="en-US" b="1"/>
              <a:t>	Select Save on the Introduce Modification Viewer.</a:t>
            </a:r>
          </a:p>
          <a:p>
            <a:pPr marL="742950" lvl="1" indent="-285750">
              <a:spcBef>
                <a:spcPct val="20000"/>
              </a:spcBef>
              <a:buClr>
                <a:srgbClr val="00AAF6"/>
              </a:buClr>
            </a:pPr>
            <a:endParaRPr lang="en-US" b="1"/>
          </a:p>
          <a:p>
            <a:pPr marL="742950" lvl="1" indent="-285750">
              <a:spcBef>
                <a:spcPct val="20000"/>
              </a:spcBef>
              <a:buClr>
                <a:srgbClr val="00AAF6"/>
              </a:buClr>
            </a:pPr>
            <a:r>
              <a:rPr lang="en-US" b="1"/>
              <a:t>Now we have added an operation to your service that returns a Transfer reference which a client can use to retrieve data from.</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Example Usage (download)</a:t>
            </a:r>
          </a:p>
        </p:txBody>
      </p:sp>
      <p:sp>
        <p:nvSpPr>
          <p:cNvPr id="10243"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285750" indent="-285750">
              <a:spcBef>
                <a:spcPct val="20000"/>
              </a:spcBef>
              <a:buClr>
                <a:srgbClr val="00AAF6"/>
              </a:buClr>
            </a:pPr>
            <a:r>
              <a:rPr lang="en-US" b="1" dirty="0"/>
              <a:t>Step 3:  Implement the method on the service so that it can produce the data to return the client, stage that data to the Transfer</a:t>
            </a:r>
            <a:r>
              <a:rPr lang="en-US" b="1" dirty="0" smtClean="0"/>
              <a:t> Service </a:t>
            </a:r>
            <a:r>
              <a:rPr lang="en-US" b="1" dirty="0" err="1" smtClean="0"/>
              <a:t>Webapp</a:t>
            </a:r>
            <a:r>
              <a:rPr lang="en-US" b="1" dirty="0" smtClean="0"/>
              <a:t>, </a:t>
            </a:r>
            <a:r>
              <a:rPr lang="en-US" b="1" dirty="0"/>
              <a:t>and return the new </a:t>
            </a:r>
            <a:r>
              <a:rPr lang="en-US" b="1" dirty="0" err="1"/>
              <a:t>TransferContextReference</a:t>
            </a:r>
            <a:r>
              <a:rPr lang="en-US" b="1" dirty="0"/>
              <a:t> to the Client.</a:t>
            </a:r>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285750" indent="-285750">
              <a:spcBef>
                <a:spcPct val="20000"/>
              </a:spcBef>
              <a:buClr>
                <a:srgbClr val="00AAF6"/>
              </a:buClr>
            </a:pPr>
            <a:r>
              <a:rPr lang="en-US" sz="1200" dirty="0"/>
              <a:t>public </a:t>
            </a:r>
            <a:r>
              <a:rPr lang="en-US" sz="1200" dirty="0" err="1"/>
              <a:t>org.cagrid.transfer.context.stubs.types.TransferServiceContextReference</a:t>
            </a:r>
            <a:r>
              <a:rPr lang="en-US" sz="1200" dirty="0"/>
              <a:t> </a:t>
            </a:r>
            <a:r>
              <a:rPr lang="en-US" sz="1200" dirty="0" err="1"/>
              <a:t>getSomeData</a:t>
            </a:r>
            <a:r>
              <a:rPr lang="en-US" sz="1200" dirty="0"/>
              <a:t>() throws </a:t>
            </a:r>
            <a:r>
              <a:rPr lang="en-US" sz="1200" dirty="0" err="1"/>
              <a:t>RemoteException</a:t>
            </a:r>
            <a:r>
              <a:rPr lang="en-US" sz="1200" dirty="0"/>
              <a:t> { // create some data to sent  </a:t>
            </a:r>
          </a:p>
          <a:p>
            <a:pPr marL="285750" indent="-285750">
              <a:spcBef>
                <a:spcPct val="20000"/>
              </a:spcBef>
              <a:buClr>
                <a:srgbClr val="00AAF6"/>
              </a:buClr>
            </a:pPr>
            <a:r>
              <a:rPr lang="en-US" sz="1200" dirty="0"/>
              <a:t>       byte[] data = new </a:t>
            </a:r>
            <a:r>
              <a:rPr lang="en-US" sz="1200" dirty="0" err="1"/>
              <a:t>String("This</a:t>
            </a:r>
            <a:r>
              <a:rPr lang="en-US" sz="1200" dirty="0"/>
              <a:t> is my bulk </a:t>
            </a:r>
            <a:r>
              <a:rPr lang="en-US" sz="1200" dirty="0" err="1"/>
              <a:t>data").getBytes</a:t>
            </a:r>
            <a:r>
              <a:rPr lang="en-US" sz="1200" dirty="0"/>
              <a:t>(); </a:t>
            </a:r>
          </a:p>
          <a:p>
            <a:pPr marL="285750" indent="-285750">
              <a:spcBef>
                <a:spcPct val="20000"/>
              </a:spcBef>
              <a:buClr>
                <a:srgbClr val="00AAF6"/>
              </a:buClr>
            </a:pPr>
            <a:r>
              <a:rPr lang="en-US" sz="1200" dirty="0"/>
              <a:t>       // create a descriptor for that data </a:t>
            </a:r>
          </a:p>
          <a:p>
            <a:pPr marL="285750" indent="-285750">
              <a:spcBef>
                <a:spcPct val="20000"/>
              </a:spcBef>
              <a:buClr>
                <a:srgbClr val="00AAF6"/>
              </a:buClr>
            </a:pPr>
            <a:r>
              <a:rPr lang="en-US" sz="1200" dirty="0"/>
              <a:t>       </a:t>
            </a:r>
            <a:r>
              <a:rPr lang="en-US" sz="1200" dirty="0" err="1"/>
              <a:t>DataDescriptor</a:t>
            </a:r>
            <a:r>
              <a:rPr lang="en-US" sz="1200" dirty="0"/>
              <a:t> </a:t>
            </a:r>
            <a:r>
              <a:rPr lang="en-US" sz="1200" dirty="0" err="1"/>
              <a:t>dd</a:t>
            </a:r>
            <a:r>
              <a:rPr lang="en-US" sz="1200" dirty="0"/>
              <a:t> = new </a:t>
            </a:r>
            <a:r>
              <a:rPr lang="en-US" sz="1200" dirty="0" err="1"/>
              <a:t>DataDescriptor(null</a:t>
            </a:r>
            <a:r>
              <a:rPr lang="en-US" sz="1200" dirty="0"/>
              <a:t>, "My Data"); </a:t>
            </a:r>
          </a:p>
          <a:p>
            <a:pPr marL="285750" indent="-285750">
              <a:spcBef>
                <a:spcPct val="20000"/>
              </a:spcBef>
              <a:buClr>
                <a:srgbClr val="00AAF6"/>
              </a:buClr>
            </a:pPr>
            <a:r>
              <a:rPr lang="en-US" sz="1200" dirty="0"/>
              <a:t>       // create the transfer resource that will handle delivering the data and // return the reference to the user </a:t>
            </a:r>
          </a:p>
          <a:p>
            <a:pPr marL="285750" indent="-285750">
              <a:spcBef>
                <a:spcPct val="20000"/>
              </a:spcBef>
              <a:buClr>
                <a:srgbClr val="00AAF6"/>
              </a:buClr>
            </a:pPr>
            <a:r>
              <a:rPr lang="en-US" sz="1200" dirty="0"/>
              <a:t>       return </a:t>
            </a:r>
            <a:r>
              <a:rPr lang="en-US" sz="1200" b="1" dirty="0" err="1"/>
              <a:t>TransferServiceHelper.createTransferContext(data</a:t>
            </a:r>
            <a:r>
              <a:rPr lang="en-US" sz="1200" b="1" dirty="0"/>
              <a:t>, </a:t>
            </a:r>
            <a:r>
              <a:rPr lang="en-US" sz="1200" b="1" dirty="0" err="1"/>
              <a:t>dd</a:t>
            </a:r>
            <a:r>
              <a:rPr lang="en-US" sz="1200" b="1" dirty="0"/>
              <a:t>);</a:t>
            </a:r>
            <a:r>
              <a:rPr lang="en-US" sz="1200" dirty="0"/>
              <a:t> </a:t>
            </a:r>
          </a:p>
          <a:p>
            <a:pPr marL="285750" indent="-285750">
              <a:spcBef>
                <a:spcPct val="20000"/>
              </a:spcBef>
              <a:buClr>
                <a:srgbClr val="00AAF6"/>
              </a:buClr>
            </a:pPr>
            <a:r>
              <a:rPr lang="en-US" sz="1200" dirty="0"/>
              <a:t>}</a:t>
            </a:r>
            <a:endParaRPr lang="en-US" sz="1200" b="1"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Example Usage (download)</a:t>
            </a:r>
          </a:p>
        </p:txBody>
      </p:sp>
      <p:sp>
        <p:nvSpPr>
          <p:cNvPr id="11267"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285750" indent="-285750">
              <a:spcBef>
                <a:spcPct val="20000"/>
              </a:spcBef>
              <a:buClr>
                <a:srgbClr val="00AAF6"/>
              </a:buClr>
            </a:pPr>
            <a:r>
              <a:rPr lang="en-US" b="1" dirty="0"/>
              <a:t>Step 4: Implement the client so that it can retrieve the </a:t>
            </a:r>
            <a:r>
              <a:rPr lang="en-US" b="1" dirty="0" err="1"/>
              <a:t>TransferContextReference</a:t>
            </a:r>
            <a:r>
              <a:rPr lang="en-US" b="1" dirty="0"/>
              <a:t>, get a handle to the </a:t>
            </a:r>
            <a:r>
              <a:rPr lang="en-US" b="1" dirty="0" err="1"/>
              <a:t>TransferContextClient</a:t>
            </a:r>
            <a:r>
              <a:rPr lang="en-US" b="1" dirty="0"/>
              <a:t>, and use the </a:t>
            </a:r>
            <a:r>
              <a:rPr lang="en-US" b="1" dirty="0" err="1"/>
              <a:t>TransferClientHelper</a:t>
            </a:r>
            <a:r>
              <a:rPr lang="en-US" b="1" dirty="0"/>
              <a:t> to retrieve the data the service has prepared.</a:t>
            </a:r>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285750" indent="-285750">
              <a:spcBef>
                <a:spcPct val="20000"/>
              </a:spcBef>
              <a:buClr>
                <a:srgbClr val="00AAF6"/>
              </a:buClr>
            </a:pPr>
            <a:r>
              <a:rPr lang="en-US" sz="1200" dirty="0"/>
              <a:t>       </a:t>
            </a:r>
            <a:r>
              <a:rPr lang="en-US" sz="1200" dirty="0" err="1"/>
              <a:t>HelloWorldClient</a:t>
            </a:r>
            <a:r>
              <a:rPr lang="en-US" sz="1200" dirty="0"/>
              <a:t> client = new HelloWorldClient(args[1],GlobusCredential.getDefaultCredential()); </a:t>
            </a:r>
          </a:p>
          <a:p>
            <a:pPr marL="285750" indent="-285750">
              <a:spcBef>
                <a:spcPct val="20000"/>
              </a:spcBef>
              <a:buClr>
                <a:srgbClr val="00AAF6"/>
              </a:buClr>
            </a:pPr>
            <a:r>
              <a:rPr lang="en-US" sz="1200" dirty="0"/>
              <a:t>       // create transfer is a method that staged some data and returned the Reference </a:t>
            </a:r>
          </a:p>
          <a:p>
            <a:pPr marL="285750" indent="-285750">
              <a:spcBef>
                <a:spcPct val="20000"/>
              </a:spcBef>
              <a:buClr>
                <a:srgbClr val="00AAF6"/>
              </a:buClr>
            </a:pPr>
            <a:r>
              <a:rPr lang="en-US" sz="1200" dirty="0"/>
              <a:t>       </a:t>
            </a:r>
            <a:r>
              <a:rPr lang="en-US" sz="1200" b="1" dirty="0" err="1"/>
              <a:t>TransferServiceContextReference</a:t>
            </a:r>
            <a:r>
              <a:rPr lang="en-US" sz="1200" b="1" dirty="0"/>
              <a:t> ref = </a:t>
            </a:r>
            <a:r>
              <a:rPr lang="en-US" sz="1200" b="1" dirty="0" err="1"/>
              <a:t>client.getSomeData</a:t>
            </a:r>
            <a:r>
              <a:rPr lang="en-US" sz="1200" b="1" dirty="0"/>
              <a:t>();</a:t>
            </a:r>
          </a:p>
          <a:p>
            <a:pPr marL="285750" indent="-285750">
              <a:spcBef>
                <a:spcPct val="20000"/>
              </a:spcBef>
              <a:buClr>
                <a:srgbClr val="00AAF6"/>
              </a:buClr>
            </a:pPr>
            <a:r>
              <a:rPr lang="en-US" sz="1200" dirty="0"/>
              <a:t>       // create a client that enables me to talk to my transfer resource </a:t>
            </a:r>
            <a:r>
              <a:rPr lang="en-US" sz="1200" dirty="0" err="1"/>
              <a:t>TransferServiceContextClient</a:t>
            </a:r>
            <a:r>
              <a:rPr lang="en-US" sz="1200" dirty="0"/>
              <a:t> </a:t>
            </a:r>
            <a:r>
              <a:rPr lang="en-US" sz="1200" dirty="0" err="1"/>
              <a:t>tclient</a:t>
            </a:r>
            <a:r>
              <a:rPr lang="en-US" sz="1200" dirty="0"/>
              <a:t> = new </a:t>
            </a:r>
            <a:r>
              <a:rPr lang="en-US" sz="1200" b="1" dirty="0" err="1"/>
              <a:t>TransferServiceContextClient(ref.getEndpointReference(),GlobusCredential.getDefaultCredential</a:t>
            </a:r>
            <a:r>
              <a:rPr lang="en-US" sz="1200" b="1" dirty="0"/>
              <a:t>()); </a:t>
            </a:r>
          </a:p>
          <a:p>
            <a:pPr marL="285750" indent="-285750">
              <a:spcBef>
                <a:spcPct val="20000"/>
              </a:spcBef>
              <a:buClr>
                <a:srgbClr val="00AAF6"/>
              </a:buClr>
            </a:pPr>
            <a:r>
              <a:rPr lang="en-US" sz="1200" dirty="0"/>
              <a:t>       // use the </a:t>
            </a:r>
            <a:r>
              <a:rPr lang="en-US" sz="1200" dirty="0" err="1"/>
              <a:t>TransferClientHelper</a:t>
            </a:r>
            <a:r>
              <a:rPr lang="en-US" sz="1200" dirty="0"/>
              <a:t> to get an </a:t>
            </a:r>
            <a:r>
              <a:rPr lang="en-US" sz="1200" dirty="0" err="1"/>
              <a:t>InputStream</a:t>
            </a:r>
            <a:r>
              <a:rPr lang="en-US" sz="1200" dirty="0"/>
              <a:t> to the data </a:t>
            </a:r>
          </a:p>
          <a:p>
            <a:pPr marL="285750" indent="-285750">
              <a:spcBef>
                <a:spcPct val="20000"/>
              </a:spcBef>
              <a:buClr>
                <a:srgbClr val="00AAF6"/>
              </a:buClr>
            </a:pPr>
            <a:r>
              <a:rPr lang="en-US" sz="1200" dirty="0"/>
              <a:t>       </a:t>
            </a:r>
            <a:r>
              <a:rPr lang="en-US" sz="1200" b="1" dirty="0" err="1"/>
              <a:t>InputStream</a:t>
            </a:r>
            <a:r>
              <a:rPr lang="en-US" sz="1200" b="1" dirty="0"/>
              <a:t> stream = </a:t>
            </a:r>
            <a:r>
              <a:rPr lang="en-US" sz="1200" b="1" dirty="0" err="1"/>
              <a:t>TransferClientHelper.getData(tclient.getDataTransferDescriptor(),GlobusCredential.getDefaultCredential</a:t>
            </a:r>
            <a:r>
              <a:rPr lang="en-US" sz="1200" b="1" dirty="0"/>
              <a:t>());</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Deployment</a:t>
            </a:r>
            <a:endParaRPr lang="en-US" dirty="0"/>
          </a:p>
        </p:txBody>
      </p:sp>
      <p:sp>
        <p:nvSpPr>
          <p:cNvPr id="3" name="Content Placeholder 2"/>
          <p:cNvSpPr>
            <a:spLocks noGrp="1"/>
          </p:cNvSpPr>
          <p:nvPr>
            <p:ph idx="1"/>
          </p:nvPr>
        </p:nvSpPr>
        <p:spPr/>
        <p:txBody>
          <a:bodyPr/>
          <a:lstStyle/>
          <a:p>
            <a:r>
              <a:rPr lang="en-US" dirty="0" smtClean="0"/>
              <a:t>When a service utilizing the Transfer capability is deployed to a container the Transfer helper services must also be deployed to the container, i.e. the Transfer Service and the Transfer </a:t>
            </a:r>
            <a:r>
              <a:rPr lang="en-US" dirty="0" err="1" smtClean="0"/>
              <a:t>WebApp</a:t>
            </a:r>
            <a:r>
              <a:rPr lang="en-US" dirty="0" smtClean="0"/>
              <a:t>.</a:t>
            </a:r>
            <a:endParaRPr lang="en-US" dirty="0"/>
          </a:p>
        </p:txBody>
      </p:sp>
      <p:pic>
        <p:nvPicPr>
          <p:cNvPr id="5" name="Picture 4" descr="Picture 30.png"/>
          <p:cNvPicPr>
            <a:picLocks noChangeAspect="1"/>
          </p:cNvPicPr>
          <p:nvPr/>
        </p:nvPicPr>
        <p:blipFill>
          <a:blip r:embed="rId2"/>
          <a:stretch>
            <a:fillRect/>
          </a:stretch>
        </p:blipFill>
        <p:spPr>
          <a:xfrm>
            <a:off x="304800" y="3124200"/>
            <a:ext cx="8634920" cy="2260317"/>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Deployment</a:t>
            </a:r>
            <a:endParaRPr lang="en-US" dirty="0"/>
          </a:p>
        </p:txBody>
      </p:sp>
      <p:sp>
        <p:nvSpPr>
          <p:cNvPr id="3" name="Content Placeholder 2"/>
          <p:cNvSpPr>
            <a:spLocks noGrp="1"/>
          </p:cNvSpPr>
          <p:nvPr>
            <p:ph idx="1"/>
          </p:nvPr>
        </p:nvSpPr>
        <p:spPr/>
        <p:txBody>
          <a:bodyPr/>
          <a:lstStyle/>
          <a:p>
            <a:r>
              <a:rPr lang="en-US" dirty="0" smtClean="0"/>
              <a:t>The transfer grid service has some configuration properties that can be altered prior to it’s deployment.  Simply edit the </a:t>
            </a:r>
            <a:r>
              <a:rPr lang="en-US" dirty="0" err="1" smtClean="0"/>
              <a:t>service.properties</a:t>
            </a:r>
            <a:r>
              <a:rPr lang="en-US" dirty="0" smtClean="0"/>
              <a:t> file and redeploy the transfer services.</a:t>
            </a:r>
            <a:endParaRPr lang="en-US" dirty="0"/>
          </a:p>
        </p:txBody>
      </p:sp>
      <p:pic>
        <p:nvPicPr>
          <p:cNvPr id="6" name="Picture 5" descr="Picture 31.png"/>
          <p:cNvPicPr>
            <a:picLocks noChangeAspect="1"/>
          </p:cNvPicPr>
          <p:nvPr/>
        </p:nvPicPr>
        <p:blipFill>
          <a:blip r:embed="rId2"/>
          <a:stretch>
            <a:fillRect/>
          </a:stretch>
        </p:blipFill>
        <p:spPr>
          <a:xfrm>
            <a:off x="0" y="2286000"/>
            <a:ext cx="9144000" cy="4147413"/>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8077200" cy="4495800"/>
          </a:xfrm>
        </p:spPr>
        <p:txBody>
          <a:bodyPr/>
          <a:lstStyle/>
          <a:p>
            <a:pPr>
              <a:buFontTx/>
              <a:buNone/>
            </a:pPr>
            <a:r>
              <a:rPr lang="en-US" dirty="0" smtClean="0">
                <a:ea typeface="ＭＳ Ｐゴシック" pitchFamily="-65" charset="-128"/>
                <a:cs typeface="ＭＳ Ｐゴシック" pitchFamily="-65" charset="-128"/>
              </a:rPr>
              <a:t>The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authorization framework enables configuring Policy Decision Provider Chains (a list of classes that will be invoked for a true false value which are deciding whether or not to grant access to the caller) to be used to protect access to a service, method, or resource.</a:t>
            </a:r>
          </a:p>
          <a:p>
            <a:pPr>
              <a:buFontTx/>
              <a:buNone/>
            </a:pPr>
            <a:r>
              <a:rPr lang="en-US" dirty="0" smtClean="0">
                <a:ea typeface="ＭＳ Ｐゴシック" pitchFamily="-65" charset="-128"/>
                <a:cs typeface="ＭＳ Ｐゴシック" pitchFamily="-65" charset="-128"/>
              </a:rPr>
              <a:t>Access protection is always resource first, then method, then service.</a:t>
            </a:r>
          </a:p>
          <a:p>
            <a:pPr>
              <a:buFontTx/>
              <a:buNone/>
            </a:pPr>
            <a:r>
              <a:rPr lang="en-US" dirty="0" smtClean="0">
                <a:ea typeface="ＭＳ Ｐゴシック" pitchFamily="-65" charset="-128"/>
                <a:cs typeface="ＭＳ Ｐゴシック" pitchFamily="-65" charset="-128"/>
              </a:rPr>
              <a:t>For instance, if a resource instance is configured with a PDP Chain that chain will be invoked if the resource is being accessed even if there is a PDP chain for the operation .  The lowest level of protection is resource, then operation, then service.</a:t>
            </a:r>
          </a:p>
          <a:p>
            <a:pPr>
              <a:buFontTx/>
              <a:buNone/>
            </a:pPr>
            <a:r>
              <a:rPr lang="en-US" dirty="0" smtClean="0">
                <a:ea typeface="ＭＳ Ｐゴシック" pitchFamily="-65" charset="-128"/>
                <a:cs typeface="ＭＳ Ｐゴシック" pitchFamily="-65" charset="-128"/>
              </a:rPr>
              <a:t>Introduce enables configuring PDP chains on the service and methods and has example of how to hook chains into resources as they are created.</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Secure Resource</a:t>
            </a:r>
          </a:p>
        </p:txBody>
      </p:sp>
      <p:sp>
        <p:nvSpPr>
          <p:cNvPr id="96259" name="Text Placeholder 5"/>
          <p:cNvSpPr>
            <a:spLocks noGrp="1"/>
          </p:cNvSpPr>
          <p:nvPr>
            <p:ph type="body" sz="half" idx="1"/>
          </p:nvPr>
        </p:nvSpPr>
        <p:spPr>
          <a:xfrm>
            <a:off x="457200" y="1600200"/>
            <a:ext cx="7772400" cy="4495800"/>
          </a:xfrm>
        </p:spPr>
        <p:txBody>
          <a:bodyPr/>
          <a:lstStyle/>
          <a:p>
            <a:pPr>
              <a:buFontTx/>
              <a:buNone/>
            </a:pPr>
            <a:r>
              <a:rPr lang="en-US" dirty="0" smtClean="0">
                <a:ea typeface="ＭＳ Ｐゴシック" pitchFamily="-65" charset="-128"/>
                <a:cs typeface="ＭＳ Ｐゴシック" pitchFamily="-65" charset="-128"/>
              </a:rPr>
              <a:t>In order to add a PDP to a resource it must be done dynamically as resources are created dynamically.  Introduce provides some basic utilities to enable services to protect resources to only be accessible by the caller that created them.  This enables community services to factory resources which are private to the caller.</a:t>
            </a:r>
          </a:p>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sz="1400" b="0" dirty="0" err="1" smtClean="0">
                <a:latin typeface="Courier CE"/>
                <a:ea typeface="ＭＳ Ｐゴシック" pitchFamily="-65" charset="-128"/>
                <a:cs typeface="Courier CE"/>
              </a:rPr>
              <a:t>thisResource.setSecurityDescriptor(gov.nih.nci.cagrid.introduce.servicetools.security.SecurityUtils.createCreatorOnlyResourceSecurityDescriptor</a:t>
            </a:r>
            <a:r>
              <a:rPr lang="en-US" sz="1400" b="0" dirty="0" smtClean="0">
                <a:latin typeface="Courier CE"/>
                <a:ea typeface="ＭＳ Ｐゴシック" pitchFamily="-65" charset="-128"/>
                <a:cs typeface="Courier CE"/>
              </a:rPr>
              <a:t>());</a:t>
            </a:r>
          </a:p>
          <a:p>
            <a:pPr>
              <a:buFontTx/>
              <a:buNone/>
            </a:pPr>
            <a:endParaRPr lang="en-US"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8"/>
          <p:cNvPicPr>
            <a:picLocks noChangeAspect="1"/>
          </p:cNvPicPr>
          <p:nvPr/>
        </p:nvPicPr>
        <p:blipFill>
          <a:blip r:embed="rId3"/>
          <a:srcRect/>
          <a:stretch>
            <a:fillRect/>
          </a:stretch>
        </p:blipFill>
        <p:spPr bwMode="auto">
          <a:xfrm>
            <a:off x="990600" y="1219200"/>
            <a:ext cx="7953375" cy="4737100"/>
          </a:xfrm>
          <a:prstGeom prst="rect">
            <a:avLst/>
          </a:prstGeom>
          <a:noFill/>
          <a:ln w="9525">
            <a:noFill/>
            <a:miter lim="800000"/>
            <a:headEnd/>
            <a:tailEnd/>
          </a:ln>
        </p:spPr>
      </p:pic>
      <p:sp>
        <p:nvSpPr>
          <p:cNvPr id="38915"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8916" name="Rectangle 3"/>
          <p:cNvSpPr>
            <a:spLocks noGrp="1" noChangeArrowheads="1"/>
          </p:cNvSpPr>
          <p:nvPr>
            <p:ph type="body" sz="half" idx="1"/>
          </p:nvPr>
        </p:nvSpPr>
        <p:spPr>
          <a:xfrm>
            <a:off x="152400" y="3581400"/>
            <a:ext cx="5334000" cy="3124200"/>
          </a:xfrm>
        </p:spPr>
        <p:txBody>
          <a:bodyPr/>
          <a:lstStyle/>
          <a:p>
            <a:pPr eaLnBrk="1" hangingPunct="1">
              <a:lnSpc>
                <a:spcPct val="80000"/>
              </a:lnSpc>
            </a:pPr>
            <a:r>
              <a:rPr lang="en-US" sz="1600" dirty="0">
                <a:ea typeface="ＭＳ Ｐゴシック" pitchFamily="-65" charset="-128"/>
                <a:cs typeface="ＭＳ Ｐゴシック" pitchFamily="-65" charset="-128"/>
              </a:rPr>
              <a:t>Security:</a:t>
            </a:r>
          </a:p>
          <a:p>
            <a:pPr lvl="1" eaLnBrk="1" hangingPunct="1">
              <a:lnSpc>
                <a:spcPct val="80000"/>
              </a:lnSpc>
            </a:pPr>
            <a:r>
              <a:rPr lang="en-US" sz="1400" dirty="0"/>
              <a:t>Enable configuration for each service and for each method in a </a:t>
            </a:r>
            <a:r>
              <a:rPr lang="en-US" sz="1400" dirty="0" smtClean="0"/>
              <a:t>service so the client can utilize this metadata to configure itself for connecting to the service.</a:t>
            </a:r>
            <a:endParaRPr lang="en-US" sz="1400" dirty="0"/>
          </a:p>
          <a:p>
            <a:pPr lvl="1" eaLnBrk="1" hangingPunct="1">
              <a:lnSpc>
                <a:spcPct val="80000"/>
              </a:lnSpc>
            </a:pPr>
            <a:r>
              <a:rPr lang="en-US" sz="1400" dirty="0"/>
              <a:t>Support complete GSI security configuration for authentication and support for an authorization plug-in framework.</a:t>
            </a:r>
          </a:p>
          <a:p>
            <a:pPr lvl="1" eaLnBrk="1" hangingPunct="1">
              <a:lnSpc>
                <a:spcPct val="80000"/>
              </a:lnSpc>
            </a:pPr>
            <a:r>
              <a:rPr lang="en-US" sz="1400" dirty="0"/>
              <a:t>Require service security metadata to be available anonymously via the grid service interface (</a:t>
            </a:r>
            <a:r>
              <a:rPr lang="en-US" sz="1400" i="1" dirty="0" err="1"/>
              <a:t>getServiceSecurityMetadata</a:t>
            </a:r>
            <a:r>
              <a:rPr lang="en-US" sz="1400" i="1" dirty="0"/>
              <a:t>())</a:t>
            </a:r>
            <a:r>
              <a:rPr lang="en-US" sz="1400" dirty="0"/>
              <a:t> or the grid service’s resource properties</a:t>
            </a:r>
            <a:r>
              <a:rPr lang="en-US" sz="1400" dirty="0" smtClean="0"/>
              <a:t>.</a:t>
            </a:r>
          </a:p>
          <a:p>
            <a:pPr lvl="1" eaLnBrk="1" hangingPunct="1">
              <a:lnSpc>
                <a:spcPct val="80000"/>
              </a:lnSpc>
            </a:pPr>
            <a:r>
              <a:rPr lang="en-US" sz="1400" dirty="0" smtClean="0"/>
              <a:t>Introduce generated clients will automatically retrieve this metadata and use it to configure the client before making a call to the service.</a:t>
            </a:r>
            <a:endParaRPr lang="en-US" sz="14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35814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The services security configuration file configures the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PDP chains for the service and operation levels.</a:t>
            </a:r>
          </a:p>
          <a:p>
            <a:pPr>
              <a:buFontTx/>
              <a:buNone/>
            </a:pPr>
            <a:r>
              <a:rPr lang="en-US" dirty="0" smtClean="0">
                <a:ea typeface="ＭＳ Ｐゴシック" pitchFamily="-65" charset="-128"/>
                <a:cs typeface="ＭＳ Ｐゴシック" pitchFamily="-65" charset="-128"/>
              </a:rPr>
              <a:t>This file “</a:t>
            </a:r>
            <a:r>
              <a:rPr lang="en-US" b="0" i="1" dirty="0" smtClean="0">
                <a:ea typeface="ＭＳ Ｐゴシック" pitchFamily="-65" charset="-128"/>
                <a:cs typeface="ＭＳ Ｐゴシック" pitchFamily="-65" charset="-128"/>
              </a:rPr>
              <a:t>&lt;</a:t>
            </a:r>
            <a:r>
              <a:rPr lang="en-US" b="0" i="1" dirty="0" err="1" smtClean="0">
                <a:ea typeface="ＭＳ Ｐゴシック" pitchFamily="-65" charset="-128"/>
                <a:cs typeface="ＭＳ Ｐゴシック" pitchFamily="-65" charset="-128"/>
              </a:rPr>
              <a:t>serviceName</a:t>
            </a:r>
            <a:r>
              <a:rPr lang="en-US" b="0" i="1" dirty="0" smtClean="0">
                <a:ea typeface="ＭＳ Ｐゴシック" pitchFamily="-65" charset="-128"/>
                <a:cs typeface="ＭＳ Ｐゴシック" pitchFamily="-65" charset="-128"/>
              </a:rPr>
              <a:t>&gt;-security-</a:t>
            </a:r>
            <a:r>
              <a:rPr lang="en-US" b="0" i="1" dirty="0" err="1" smtClean="0">
                <a:ea typeface="ＭＳ Ｐゴシック" pitchFamily="-65" charset="-128"/>
                <a:cs typeface="ＭＳ Ｐゴシック" pitchFamily="-65" charset="-128"/>
              </a:rPr>
              <a:t>desc.xml</a:t>
            </a:r>
            <a:r>
              <a:rPr lang="en-US" dirty="0" smtClean="0">
                <a:ea typeface="ＭＳ Ｐゴシック" pitchFamily="-65" charset="-128"/>
                <a:cs typeface="ＭＳ Ｐゴシック" pitchFamily="-65" charset="-128"/>
              </a:rPr>
              <a:t>” is auto generated by Introduce and lives in the etc directory of the service.</a:t>
            </a:r>
          </a:p>
        </p:txBody>
      </p:sp>
      <p:pic>
        <p:nvPicPr>
          <p:cNvPr id="4" name="Picture 3"/>
          <p:cNvPicPr>
            <a:picLocks noChangeAspect="1"/>
          </p:cNvPicPr>
          <p:nvPr/>
        </p:nvPicPr>
        <p:blipFill>
          <a:blip r:embed="rId2"/>
          <a:stretch>
            <a:fillRect/>
          </a:stretch>
        </p:blipFill>
        <p:spPr>
          <a:xfrm>
            <a:off x="4051300" y="2590800"/>
            <a:ext cx="5092700" cy="30226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3048000" cy="4495800"/>
          </a:xfrm>
        </p:spPr>
        <p:txBody>
          <a:bodyPr/>
          <a:lstStyle/>
          <a:p>
            <a:pPr>
              <a:buFontTx/>
              <a:buNone/>
            </a:pPr>
            <a:r>
              <a:rPr lang="en-US" dirty="0" smtClean="0">
                <a:ea typeface="ＭＳ Ｐゴシック" pitchFamily="-65" charset="-128"/>
                <a:cs typeface="ＭＳ Ｐゴシック" pitchFamily="-65" charset="-128"/>
              </a:rPr>
              <a:t>Introduce provides a PDP that is extendable and comes with </a:t>
            </a:r>
            <a:r>
              <a:rPr lang="en-US" dirty="0" err="1" smtClean="0">
                <a:ea typeface="ＭＳ Ｐゴシック" pitchFamily="-65" charset="-128"/>
                <a:cs typeface="ＭＳ Ｐゴシック" pitchFamily="-65" charset="-128"/>
              </a:rPr>
              <a:t>plugins</a:t>
            </a:r>
            <a:r>
              <a:rPr lang="en-US" dirty="0" smtClean="0">
                <a:ea typeface="ＭＳ Ｐゴシック" pitchFamily="-65" charset="-128"/>
                <a:cs typeface="ＭＳ Ｐゴシック" pitchFamily="-65" charset="-128"/>
              </a:rPr>
              <a:t> that know how to authorize users based on many different external resources such as </a:t>
            </a:r>
            <a:r>
              <a:rPr lang="en-US" dirty="0" err="1" smtClean="0">
                <a:ea typeface="ＭＳ Ｐゴシック" pitchFamily="-65" charset="-128"/>
                <a:cs typeface="ＭＳ Ｐゴシック" pitchFamily="-65" charset="-128"/>
              </a:rPr>
              <a:t>GridGrouper</a:t>
            </a:r>
            <a:r>
              <a:rPr lang="en-US" dirty="0" smtClean="0">
                <a:ea typeface="ＭＳ Ｐゴシック" pitchFamily="-65" charset="-128"/>
                <a:cs typeface="ＭＳ Ｐゴシック" pitchFamily="-65" charset="-128"/>
              </a:rPr>
              <a:t> or CSM or through other policies such as enforcing that the user is not connecting anonymously i.e. has been authenticated by a trusted identity provider.</a:t>
            </a:r>
          </a:p>
        </p:txBody>
      </p:sp>
      <p:pic>
        <p:nvPicPr>
          <p:cNvPr id="5" name="Picture 4"/>
          <p:cNvPicPr>
            <a:picLocks noChangeAspect="1"/>
          </p:cNvPicPr>
          <p:nvPr/>
        </p:nvPicPr>
        <p:blipFill>
          <a:blip r:embed="rId2"/>
          <a:stretch>
            <a:fillRect/>
          </a:stretch>
        </p:blipFill>
        <p:spPr>
          <a:xfrm>
            <a:off x="3657600" y="1524000"/>
            <a:ext cx="5295900" cy="467360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Extension Development</a:t>
            </a:r>
          </a:p>
        </p:txBody>
      </p:sp>
      <p:sp>
        <p:nvSpPr>
          <p:cNvPr id="96259" name="Text Placeholder 5"/>
          <p:cNvSpPr>
            <a:spLocks noGrp="1"/>
          </p:cNvSpPr>
          <p:nvPr>
            <p:ph type="body" sz="half" idx="1"/>
          </p:nvPr>
        </p:nvSpPr>
        <p:spPr>
          <a:xfrm>
            <a:off x="457200" y="1600200"/>
            <a:ext cx="7772400" cy="4495800"/>
          </a:xfrm>
        </p:spPr>
        <p:txBody>
          <a:bodyPr/>
          <a:lstStyle/>
          <a:p>
            <a:pPr>
              <a:buFontTx/>
              <a:buNone/>
            </a:pPr>
            <a:endParaRPr lang="en-US"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Extensions</a:t>
            </a:r>
            <a:endParaRPr lang="en-US" dirty="0"/>
          </a:p>
        </p:txBody>
      </p:sp>
      <p:sp>
        <p:nvSpPr>
          <p:cNvPr id="3" name="Content Placeholder 2"/>
          <p:cNvSpPr>
            <a:spLocks noGrp="1"/>
          </p:cNvSpPr>
          <p:nvPr>
            <p:ph idx="1"/>
          </p:nvPr>
        </p:nvSpPr>
        <p:spPr/>
        <p:txBody>
          <a:bodyPr>
            <a:normAutofit/>
          </a:bodyPr>
          <a:lstStyle/>
          <a:p>
            <a:r>
              <a:rPr lang="en-US" dirty="0" smtClean="0"/>
              <a:t>Introduce supports different types of extensions</a:t>
            </a:r>
          </a:p>
          <a:p>
            <a:pPr lvl="1"/>
            <a:r>
              <a:rPr lang="en-US" dirty="0" smtClean="0"/>
              <a:t>Discovery </a:t>
            </a:r>
            <a:r>
              <a:rPr lang="en-US" dirty="0" err="1" smtClean="0"/>
              <a:t>DataType</a:t>
            </a:r>
            <a:r>
              <a:rPr lang="en-US" dirty="0" smtClean="0"/>
              <a:t> </a:t>
            </a:r>
          </a:p>
          <a:p>
            <a:pPr lvl="1"/>
            <a:r>
              <a:rPr lang="en-US" dirty="0" smtClean="0"/>
              <a:t>Service</a:t>
            </a:r>
          </a:p>
          <a:p>
            <a:pPr lvl="1"/>
            <a:r>
              <a:rPr lang="en-US" dirty="0" smtClean="0"/>
              <a:t>Resource Property Editor</a:t>
            </a:r>
          </a:p>
          <a:p>
            <a:pPr lvl="1"/>
            <a:r>
              <a:rPr lang="en-US" dirty="0" smtClean="0"/>
              <a:t>Authorization </a:t>
            </a:r>
          </a:p>
          <a:p>
            <a:pPr lvl="1"/>
            <a:r>
              <a:rPr lang="en-US" dirty="0" smtClean="0"/>
              <a:t>Deployment </a:t>
            </a:r>
          </a:p>
          <a:p>
            <a:pPr lvl="1"/>
            <a:r>
              <a:rPr lang="en-US" dirty="0" smtClean="0"/>
              <a:t>Introduce GDE Extension</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a:t>
            </a:r>
            <a:r>
              <a:rPr lang="en-US" dirty="0" err="1" smtClean="0"/>
              <a:t>DataType</a:t>
            </a:r>
            <a:endParaRPr lang="en-US" dirty="0"/>
          </a:p>
        </p:txBody>
      </p:sp>
      <p:pic>
        <p:nvPicPr>
          <p:cNvPr id="4" name="Content Placeholder 3" descr="DiscoveryHighlighted.PNG"/>
          <p:cNvPicPr>
            <a:picLocks noGrp="1" noChangeAspect="1"/>
          </p:cNvPicPr>
          <p:nvPr>
            <p:ph idx="1"/>
          </p:nvPr>
        </p:nvPicPr>
        <p:blipFill>
          <a:blip r:embed="rId2"/>
          <a:srcRect l="-10934" r="-10934"/>
          <a:stretch>
            <a:fillRect/>
          </a:stretch>
        </p:blipFill>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endParaRPr lang="en-US" dirty="0"/>
          </a:p>
        </p:txBody>
      </p:sp>
      <p:pic>
        <p:nvPicPr>
          <p:cNvPr id="4" name="Content Placeholder 3" descr="ServiceHighlighted.PNG"/>
          <p:cNvPicPr>
            <a:picLocks noGrp="1" noChangeAspect="1"/>
          </p:cNvPicPr>
          <p:nvPr>
            <p:ph idx="1"/>
          </p:nvPr>
        </p:nvPicPr>
        <p:blipFill>
          <a:blip r:embed="rId2"/>
          <a:srcRect l="-11118" r="-11118"/>
          <a:stretch>
            <a:fillRect/>
          </a:stretch>
        </p:blipFill>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Schema</a:t>
            </a:r>
            <a:endParaRPr lang="en-US" dirty="0"/>
          </a:p>
        </p:txBody>
      </p:sp>
      <p:pic>
        <p:nvPicPr>
          <p:cNvPr id="4" name="Content Placeholder 3" descr="DiscoveryExtension.png"/>
          <p:cNvPicPr>
            <a:picLocks noGrp="1" noChangeAspect="1"/>
          </p:cNvPicPr>
          <p:nvPr>
            <p:ph idx="1"/>
          </p:nvPr>
        </p:nvPicPr>
        <p:blipFill>
          <a:blip r:embed="rId2"/>
          <a:srcRect t="-9726" b="-9726"/>
          <a:stretch>
            <a:fillRect/>
          </a:stretch>
        </p:blipFill>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 Schema</a:t>
            </a:r>
            <a:endParaRPr lang="en-US" dirty="0"/>
          </a:p>
        </p:txBody>
      </p:sp>
      <p:pic>
        <p:nvPicPr>
          <p:cNvPr id="4" name="Content Placeholder 3" descr="ServiceExtension.png"/>
          <p:cNvPicPr>
            <a:picLocks noGrp="1" noChangeAspect="1"/>
          </p:cNvPicPr>
          <p:nvPr>
            <p:ph idx="1"/>
          </p:nvPr>
        </p:nvPicPr>
        <p:blipFill>
          <a:blip r:embed="rId2"/>
          <a:srcRect l="-67563" r="-67563"/>
          <a:stretch>
            <a:fillRect/>
          </a:stretch>
        </p:blipFill>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Property Schema</a:t>
            </a:r>
            <a:endParaRPr lang="en-US" dirty="0"/>
          </a:p>
        </p:txBody>
      </p:sp>
      <p:pic>
        <p:nvPicPr>
          <p:cNvPr id="4" name="Content Placeholder 3" descr="ResourceProperty.png"/>
          <p:cNvPicPr>
            <a:picLocks noGrp="1" noChangeAspect="1"/>
          </p:cNvPicPr>
          <p:nvPr>
            <p:ph idx="1"/>
          </p:nvPr>
        </p:nvPicPr>
        <p:blipFill>
          <a:blip r:embed="rId2"/>
          <a:srcRect t="-35328" b="-35328"/>
          <a:stretch>
            <a:fillRect/>
          </a:stretch>
        </p:blipFill>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Schema</a:t>
            </a:r>
            <a:endParaRPr lang="en-US" dirty="0"/>
          </a:p>
        </p:txBody>
      </p:sp>
      <p:pic>
        <p:nvPicPr>
          <p:cNvPr id="4" name="Content Placeholder 3" descr="Authorization.png"/>
          <p:cNvPicPr>
            <a:picLocks noGrp="1" noChangeAspect="1"/>
          </p:cNvPicPr>
          <p:nvPr>
            <p:ph idx="1"/>
          </p:nvPr>
        </p:nvPicPr>
        <p:blipFill>
          <a:blip r:embed="rId2"/>
          <a:srcRect t="-13112" b="-13112"/>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ea typeface="ＭＳ Ｐゴシック" pitchFamily="-65" charset="-128"/>
                <a:cs typeface="ＭＳ Ｐゴシック" pitchFamily="-65" charset="-128"/>
              </a:rPr>
              <a:t>Introduce Service Resource Contexts</a:t>
            </a:r>
          </a:p>
        </p:txBody>
      </p:sp>
      <p:sp>
        <p:nvSpPr>
          <p:cNvPr id="40963" name="Content Placeholder 5"/>
          <p:cNvSpPr>
            <a:spLocks noGrp="1"/>
          </p:cNvSpPr>
          <p:nvPr>
            <p:ph idx="1"/>
          </p:nvPr>
        </p:nvSpPr>
        <p:spPr>
          <a:xfrm>
            <a:off x="-357188" y="1143000"/>
            <a:ext cx="3709988" cy="5561013"/>
          </a:xfrm>
        </p:spPr>
        <p:txBody>
          <a:bodyPr/>
          <a:lstStyle/>
          <a:p>
            <a:r>
              <a:rPr lang="en-US" sz="2400" dirty="0">
                <a:ea typeface="ＭＳ Ｐゴシック" pitchFamily="-65" charset="-128"/>
                <a:cs typeface="ＭＳ Ｐゴシック" pitchFamily="-65" charset="-128"/>
              </a:rPr>
              <a:t>Enhanced Resource Pattern Support</a:t>
            </a:r>
            <a:endParaRPr lang="en-US" sz="2400" dirty="0" smtClean="0">
              <a:ea typeface="ＭＳ Ｐゴシック" pitchFamily="-65" charset="-128"/>
              <a:cs typeface="ＭＳ Ｐゴシック" pitchFamily="-65" charset="-128"/>
            </a:endParaRPr>
          </a:p>
          <a:p>
            <a:pPr lvl="1"/>
            <a:r>
              <a:rPr lang="en-US" sz="2000" dirty="0" smtClean="0"/>
              <a:t>Introduce supports </a:t>
            </a:r>
            <a:r>
              <a:rPr lang="en-US" sz="2000" dirty="0"/>
              <a:t>automated code generation</a:t>
            </a:r>
            <a:r>
              <a:rPr lang="en-US" sz="2000" dirty="0" smtClean="0"/>
              <a:t> for </a:t>
            </a:r>
            <a:r>
              <a:rPr lang="en-US" sz="2000" dirty="0"/>
              <a:t>resource </a:t>
            </a:r>
            <a:r>
              <a:rPr lang="en-US" sz="2000" dirty="0" smtClean="0"/>
              <a:t>creation so that factory patterns can be easily used in the service.</a:t>
            </a:r>
          </a:p>
          <a:p>
            <a:pPr lvl="1"/>
            <a:r>
              <a:rPr lang="en-US" sz="2000" dirty="0" smtClean="0"/>
              <a:t>If an operation of a service returns a type EPR of another service Introduce will automatically generate the factory code that is required in the operation implementation.</a:t>
            </a:r>
            <a:endParaRPr lang="en-US" sz="2000" dirty="0"/>
          </a:p>
        </p:txBody>
      </p:sp>
      <p:pic>
        <p:nvPicPr>
          <p:cNvPr id="40964" name="Picture 4" descr="The image “http://www.cagrid.org/mwiki/images/5/58/Introduce-GridCounterServiceFactory.jpg” cannot be displayed, because it contains errors."/>
          <p:cNvPicPr>
            <a:picLocks noChangeAspect="1" noChangeArrowheads="1"/>
          </p:cNvPicPr>
          <p:nvPr/>
        </p:nvPicPr>
        <p:blipFill>
          <a:blip r:embed="rId3"/>
          <a:srcRect/>
          <a:stretch>
            <a:fillRect/>
          </a:stretch>
        </p:blipFill>
        <p:spPr bwMode="auto">
          <a:xfrm>
            <a:off x="3270250" y="1517650"/>
            <a:ext cx="587375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Schema</a:t>
            </a:r>
            <a:endParaRPr lang="en-US" dirty="0"/>
          </a:p>
        </p:txBody>
      </p:sp>
      <p:pic>
        <p:nvPicPr>
          <p:cNvPr id="4" name="Content Placeholder 3" descr="DeploymentExtension.png"/>
          <p:cNvPicPr>
            <a:picLocks noGrp="1" noChangeAspect="1"/>
          </p:cNvPicPr>
          <p:nvPr>
            <p:ph idx="1"/>
          </p:nvPr>
        </p:nvPicPr>
        <p:blipFill>
          <a:blip r:embed="rId2"/>
          <a:srcRect t="-24862" b="-24862"/>
          <a:stretch>
            <a:fillRect/>
          </a:stretch>
        </p:blipFill>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GME Schema</a:t>
            </a:r>
            <a:endParaRPr lang="en-US" dirty="0"/>
          </a:p>
        </p:txBody>
      </p:sp>
      <p:pic>
        <p:nvPicPr>
          <p:cNvPr id="4" name="Content Placeholder 3" descr="IntroduceGME.png"/>
          <p:cNvPicPr>
            <a:picLocks noGrp="1" noChangeAspect="1"/>
          </p:cNvPicPr>
          <p:nvPr>
            <p:ph idx="1"/>
          </p:nvPr>
        </p:nvPicPr>
        <p:blipFill>
          <a:blip r:embed="rId2"/>
          <a:srcRect l="-12801" r="-12801"/>
          <a:stretch>
            <a:fillRect/>
          </a:stretch>
        </p:blipFill>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Your Own Extension</a:t>
            </a:r>
            <a:endParaRPr lang="en-US" dirty="0"/>
          </a:p>
        </p:txBody>
      </p:sp>
      <p:sp>
        <p:nvSpPr>
          <p:cNvPr id="3" name="Content Placeholder 2"/>
          <p:cNvSpPr>
            <a:spLocks noGrp="1"/>
          </p:cNvSpPr>
          <p:nvPr>
            <p:ph idx="1"/>
          </p:nvPr>
        </p:nvSpPr>
        <p:spPr/>
        <p:txBody>
          <a:bodyPr/>
          <a:lstStyle/>
          <a:p>
            <a:r>
              <a:rPr lang="en-US" dirty="0" err="1" smtClean="0"/>
              <a:t>mkdir</a:t>
            </a:r>
            <a:r>
              <a:rPr lang="en-US" dirty="0" smtClean="0"/>
              <a:t> –</a:t>
            </a:r>
            <a:r>
              <a:rPr lang="en-US" dirty="0" err="1" smtClean="0"/>
              <a:t>p</a:t>
            </a:r>
            <a:r>
              <a:rPr lang="en-US" dirty="0" smtClean="0"/>
              <a:t> $CAGRID_HOME/projects/&lt;YOUR EXTENSION&gt;</a:t>
            </a:r>
          </a:p>
          <a:p>
            <a:r>
              <a:rPr lang="en-US" dirty="0" err="1" smtClean="0"/>
              <a:t>cd</a:t>
            </a:r>
            <a:r>
              <a:rPr lang="en-US" dirty="0" smtClean="0"/>
              <a:t> $YOUR_EXTENSION</a:t>
            </a:r>
          </a:p>
          <a:p>
            <a:r>
              <a:rPr lang="en-US" dirty="0" err="1" smtClean="0"/>
              <a:t>mkdir</a:t>
            </a:r>
            <a:r>
              <a:rPr lang="en-US" dirty="0" smtClean="0"/>
              <a:t> extension</a:t>
            </a:r>
          </a:p>
          <a:p>
            <a:r>
              <a:rPr lang="en-US" dirty="0" err="1" smtClean="0"/>
              <a:t>mkdir</a:t>
            </a:r>
            <a:r>
              <a:rPr lang="en-US" dirty="0" smtClean="0"/>
              <a:t> </a:t>
            </a:r>
            <a:r>
              <a:rPr lang="en-US" dirty="0" err="1" smtClean="0"/>
              <a:t>src</a:t>
            </a:r>
            <a:endParaRPr lang="en-US" dirty="0" smtClean="0"/>
          </a:p>
          <a:p>
            <a:r>
              <a:rPr lang="en-US" dirty="0" smtClean="0"/>
              <a:t>Copy </a:t>
            </a:r>
            <a:r>
              <a:rPr lang="en-US" dirty="0" err="1" smtClean="0"/>
              <a:t>build.xml</a:t>
            </a:r>
            <a:r>
              <a:rPr lang="en-US" dirty="0" smtClean="0"/>
              <a:t>, dependencies-</a:t>
            </a:r>
            <a:r>
              <a:rPr lang="en-US" dirty="0" err="1" smtClean="0"/>
              <a:t>build.xml</a:t>
            </a:r>
            <a:r>
              <a:rPr lang="en-US" dirty="0" smtClean="0"/>
              <a:t>, </a:t>
            </a:r>
            <a:r>
              <a:rPr lang="en-US" dirty="0" err="1" smtClean="0"/>
              <a:t>ixy.xml</a:t>
            </a:r>
            <a:r>
              <a:rPr lang="en-US" dirty="0" smtClean="0"/>
              <a:t>, </a:t>
            </a:r>
            <a:r>
              <a:rPr lang="en-US" dirty="0" err="1" smtClean="0"/>
              <a:t>project.properties</a:t>
            </a:r>
            <a:r>
              <a:rPr lang="en-US" dirty="0" smtClean="0"/>
              <a:t> from another project into your extension root dir</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Discovery </a:t>
            </a:r>
            <a:r>
              <a:rPr lang="en-US" dirty="0" err="1" smtClean="0"/>
              <a:t>DataType</a:t>
            </a:r>
            <a:endParaRPr lang="en-US" dirty="0"/>
          </a:p>
        </p:txBody>
      </p:sp>
      <p:sp>
        <p:nvSpPr>
          <p:cNvPr id="3" name="Content Placeholder 2"/>
          <p:cNvSpPr>
            <a:spLocks noGrp="1"/>
          </p:cNvSpPr>
          <p:nvPr>
            <p:ph idx="1"/>
          </p:nvPr>
        </p:nvSpPr>
        <p:spPr/>
        <p:txBody>
          <a:bodyPr/>
          <a:lstStyle/>
          <a:p>
            <a:r>
              <a:rPr lang="en-US" dirty="0" smtClean="0"/>
              <a:t>You’ll need to extend the class </a:t>
            </a:r>
            <a:r>
              <a:rPr lang="en-US" dirty="0" err="1" smtClean="0"/>
              <a:t>NamespaceTypeDiscoveryComponent</a:t>
            </a:r>
            <a:endParaRPr lang="en-US" dirty="0" smtClean="0"/>
          </a:p>
          <a:p>
            <a:r>
              <a:rPr lang="en-US" dirty="0" smtClean="0"/>
              <a:t>Create </a:t>
            </a:r>
            <a:r>
              <a:rPr lang="en-US" dirty="0" err="1" smtClean="0"/>
              <a:t>extension.xml</a:t>
            </a:r>
            <a:r>
              <a:rPr lang="en-US" dirty="0" smtClean="0"/>
              <a:t> in extension</a:t>
            </a:r>
          </a:p>
          <a:p>
            <a:r>
              <a:rPr lang="en-US" dirty="0" smtClean="0"/>
              <a:t>Should have contents similar to the following:</a:t>
            </a:r>
          </a:p>
          <a:p>
            <a:endParaRPr lang="en-US" dirty="0" smtClean="0"/>
          </a:p>
          <a:p>
            <a:endParaRPr lang="en-US" dirty="0" smtClean="0"/>
          </a:p>
          <a:p>
            <a:pPr>
              <a:buNone/>
            </a:pPr>
            <a:r>
              <a:rPr lang="en-US" dirty="0" smtClean="0"/>
              <a:t> </a:t>
            </a:r>
            <a:endParaRPr lang="en-US" dirty="0"/>
          </a:p>
        </p:txBody>
      </p:sp>
      <p:sp>
        <p:nvSpPr>
          <p:cNvPr id="5" name="Rectangle 4"/>
          <p:cNvSpPr/>
          <p:nvPr/>
        </p:nvSpPr>
        <p:spPr>
          <a:xfrm>
            <a:off x="838200" y="3886200"/>
            <a:ext cx="7543800" cy="2133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&lt;ns1:ExtensionDescription </a:t>
            </a:r>
            <a:r>
              <a:rPr lang="en-US" sz="1200" dirty="0" err="1" smtClean="0"/>
              <a:t>xmlns:xsi</a:t>
            </a:r>
            <a:r>
              <a:rPr lang="en-US" sz="1200" dirty="0" smtClean="0"/>
              <a:t>="http://www.w3.org/2001/XMLSchema-instance" version="1.2"</a:t>
            </a:r>
          </a:p>
          <a:p>
            <a:r>
              <a:rPr lang="en-US" sz="1200" dirty="0" smtClean="0"/>
              <a:t> xmlns:ns1="gme://gov.nih.nci.cagrid.introduce/1/Extension" </a:t>
            </a:r>
            <a:r>
              <a:rPr lang="en-US" sz="1200" dirty="0" err="1" smtClean="0"/>
              <a:t>extensionType</a:t>
            </a:r>
            <a:r>
              <a:rPr lang="en-US" sz="1200" dirty="0" smtClean="0"/>
              <a:t>="DISCOVERY"&gt;</a:t>
            </a:r>
          </a:p>
          <a:p>
            <a:r>
              <a:rPr lang="en-US" sz="1200" dirty="0" smtClean="0"/>
              <a:t> &lt;ns1:DiscoveryExtensionDescription </a:t>
            </a:r>
            <a:r>
              <a:rPr lang="en-US" sz="1200" dirty="0" err="1" smtClean="0"/>
              <a:t>displayName</a:t>
            </a:r>
            <a:r>
              <a:rPr lang="en-US" sz="1200" dirty="0" smtClean="0"/>
              <a:t>="</a:t>
            </a:r>
            <a:r>
              <a:rPr lang="en-US" sz="1200" dirty="0" err="1" smtClean="0"/>
              <a:t>caCORE</a:t>
            </a:r>
            <a:r>
              <a:rPr lang="en-US" sz="1200" dirty="0" smtClean="0"/>
              <a:t> SDK" name="mapping"&gt;</a:t>
            </a:r>
          </a:p>
          <a:p>
            <a:r>
              <a:rPr lang="en-US" sz="1200" dirty="0" smtClean="0"/>
              <a:t>  &lt;ns1:DiscoveryPanelExtension&gt;</a:t>
            </a:r>
            <a:r>
              <a:rPr lang="en-US" sz="1200" dirty="0" err="1" smtClean="0"/>
              <a:t>org.cagrid.mapping.portal.discovery.CaCoreSDKDataTypeSelectionComponent</a:t>
            </a:r>
            <a:r>
              <a:rPr lang="en-US" sz="1200" dirty="0" smtClean="0"/>
              <a:t>&lt;/ns1:DiscoveryPanelExtension&gt;</a:t>
            </a:r>
          </a:p>
          <a:p>
            <a:r>
              <a:rPr lang="en-US" sz="1200" dirty="0" smtClean="0"/>
              <a:t>  &lt;ns1:Properties&gt;</a:t>
            </a:r>
          </a:p>
          <a:p>
            <a:r>
              <a:rPr lang="en-US" sz="1200" dirty="0" smtClean="0"/>
              <a:t>   &lt;ns1:Property </a:t>
            </a:r>
            <a:r>
              <a:rPr lang="en-US" sz="1200" dirty="0" err="1" smtClean="0"/>
              <a:t>makeGlobal</a:t>
            </a:r>
            <a:r>
              <a:rPr lang="en-US" sz="1200" dirty="0" smtClean="0"/>
              <a:t>="true" key="CA_CORE_SDK_MAPPING" </a:t>
            </a:r>
            <a:r>
              <a:rPr lang="en-US" sz="1200" dirty="0" err="1" smtClean="0"/>
              <a:t>displayName</a:t>
            </a:r>
            <a:r>
              <a:rPr lang="en-US" sz="1200" dirty="0" smtClean="0"/>
              <a:t>="</a:t>
            </a:r>
            <a:r>
              <a:rPr lang="en-US" sz="1200" dirty="0" err="1" smtClean="0"/>
              <a:t>caCORE</a:t>
            </a:r>
            <a:r>
              <a:rPr lang="en-US" sz="1200" dirty="0" smtClean="0"/>
              <a:t> SDK Mapping" description="</a:t>
            </a:r>
            <a:r>
              <a:rPr lang="en-US" sz="1200" dirty="0" err="1" smtClean="0"/>
              <a:t>caCORE</a:t>
            </a:r>
            <a:r>
              <a:rPr lang="en-US" sz="1200" dirty="0" smtClean="0"/>
              <a:t> SDK Mapping" value="true"/&gt;</a:t>
            </a:r>
          </a:p>
          <a:p>
            <a:r>
              <a:rPr lang="en-US" sz="1200" dirty="0" smtClean="0"/>
              <a:t>  &lt;/ns1:Properties&gt;</a:t>
            </a:r>
          </a:p>
          <a:p>
            <a:r>
              <a:rPr lang="en-US" sz="1200" dirty="0" smtClean="0"/>
              <a:t> &lt;/ns1:DiscoveryExtensionDescription&gt;</a:t>
            </a:r>
          </a:p>
          <a:p>
            <a:r>
              <a:rPr lang="en-US" sz="1200" dirty="0" smtClean="0"/>
              <a:t>&lt;/ns1:ExtensionDescription&gt;</a:t>
            </a:r>
            <a:endParaRPr lang="en-US" sz="1200" dirty="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t>
            </a:r>
            <a:r>
              <a:rPr lang="en-US" dirty="0" err="1" smtClean="0"/>
              <a:t>ServiceType</a:t>
            </a:r>
            <a:endParaRPr lang="en-US" dirty="0"/>
          </a:p>
        </p:txBody>
      </p:sp>
      <p:sp>
        <p:nvSpPr>
          <p:cNvPr id="3" name="Content Placeholder 2"/>
          <p:cNvSpPr>
            <a:spLocks noGrp="1"/>
          </p:cNvSpPr>
          <p:nvPr>
            <p:ph idx="1"/>
          </p:nvPr>
        </p:nvSpPr>
        <p:spPr/>
        <p:txBody>
          <a:bodyPr>
            <a:normAutofit/>
          </a:bodyPr>
          <a:lstStyle/>
          <a:p>
            <a:r>
              <a:rPr lang="en-US" sz="2400" dirty="0" smtClean="0"/>
              <a:t>You’ll need to extend several classes</a:t>
            </a:r>
          </a:p>
          <a:p>
            <a:r>
              <a:rPr lang="en-US" sz="2400" dirty="0" smtClean="0"/>
              <a:t>Create </a:t>
            </a:r>
            <a:r>
              <a:rPr lang="en-US" sz="2400" dirty="0" err="1" smtClean="0"/>
              <a:t>extension.xml</a:t>
            </a:r>
            <a:r>
              <a:rPr lang="en-US" sz="2400" dirty="0" smtClean="0"/>
              <a:t> in extension</a:t>
            </a:r>
          </a:p>
          <a:p>
            <a:r>
              <a:rPr lang="en-US" sz="2400" dirty="0" smtClean="0"/>
              <a:t>$CAGRID/projects/introduce/schema/</a:t>
            </a:r>
            <a:r>
              <a:rPr lang="en-US" sz="2400" dirty="0" err="1" smtClean="0"/>
              <a:t>Extension.xsd</a:t>
            </a:r>
            <a:r>
              <a:rPr lang="en-US" sz="2400" dirty="0" smtClean="0"/>
              <a:t> defines the schema for </a:t>
            </a:r>
            <a:r>
              <a:rPr lang="en-US" sz="2400" dirty="0" err="1" smtClean="0"/>
              <a:t>extension.xml</a:t>
            </a:r>
            <a:r>
              <a:rPr lang="en-US" sz="2400" dirty="0" smtClean="0"/>
              <a:t> and documents which files need to be extended or implemented.</a:t>
            </a:r>
          </a:p>
          <a:p>
            <a:r>
              <a:rPr lang="en-US" sz="2400" dirty="0" smtClean="0"/>
              <a:t>Should have contents similar to the following:</a:t>
            </a:r>
          </a:p>
        </p:txBody>
      </p:sp>
      <p:sp>
        <p:nvSpPr>
          <p:cNvPr id="4" name="Rectangle 3"/>
          <p:cNvSpPr/>
          <p:nvPr/>
        </p:nvSpPr>
        <p:spPr>
          <a:xfrm>
            <a:off x="609600" y="4191000"/>
            <a:ext cx="8077200" cy="2133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t>&lt;ns1:ExtensionDescription </a:t>
            </a:r>
            <a:r>
              <a:rPr lang="en-US" sz="1000" dirty="0" err="1" smtClean="0"/>
              <a:t>extensionType</a:t>
            </a:r>
            <a:r>
              <a:rPr lang="en-US" sz="1000" dirty="0" smtClean="0"/>
              <a:t>="SERVICE" version="1.3" xmlns:ns1="gme://gov.nih.nci.cagrid.introduce/1/Extension" &gt;</a:t>
            </a:r>
          </a:p>
          <a:p>
            <a:r>
              <a:rPr lang="en-US" sz="1000" dirty="0" smtClean="0"/>
              <a:t>	&lt;ns1:ServiceExtensionDescription </a:t>
            </a:r>
            <a:r>
              <a:rPr lang="en-US" sz="1000" dirty="0" err="1" smtClean="0"/>
              <a:t>displayName</a:t>
            </a:r>
            <a:r>
              <a:rPr lang="en-US" sz="1000" dirty="0" smtClean="0"/>
              <a:t>="Data Service" name="data"&gt;</a:t>
            </a:r>
          </a:p>
          <a:p>
            <a:r>
              <a:rPr lang="en-US" sz="1000" dirty="0" smtClean="0"/>
              <a:t>		&lt;ns1:CreationPostProcessor&gt;</a:t>
            </a:r>
            <a:r>
              <a:rPr lang="en-US" sz="1000" dirty="0" err="1" smtClean="0"/>
              <a:t>gov.nih.nci.cagrid.data.creation.DataServiceQueryOperationProviderCreator</a:t>
            </a:r>
            <a:r>
              <a:rPr lang="en-US" sz="1000" dirty="0" smtClean="0"/>
              <a:t>&lt;/ns1:CreationPostProcessor&gt;</a:t>
            </a:r>
          </a:p>
          <a:p>
            <a:r>
              <a:rPr lang="en-US" sz="1000" dirty="0" smtClean="0"/>
              <a:t>		&lt;ns1:CreationUIDialog&gt;</a:t>
            </a:r>
            <a:r>
              <a:rPr lang="en-US" sz="1000" dirty="0" err="1" smtClean="0"/>
              <a:t>gov.nih.nci.cagrid.data.ui.creation.DataServiceCreationDialog</a:t>
            </a:r>
            <a:r>
              <a:rPr lang="en-US" sz="1000" dirty="0" smtClean="0"/>
              <a:t>&lt;/ns1:CreationUIDialog&gt;</a:t>
            </a:r>
          </a:p>
          <a:p>
            <a:r>
              <a:rPr lang="en-US" sz="1000" dirty="0" smtClean="0"/>
              <a:t>		&lt;ns1:CodegenPreProcessor&gt;</a:t>
            </a:r>
            <a:r>
              <a:rPr lang="en-US" sz="1000" dirty="0" err="1" smtClean="0"/>
              <a:t>gov.nih.nci.cagrid.data.codegen.DataServiceCodegenPreProcessor</a:t>
            </a:r>
            <a:r>
              <a:rPr lang="en-US" sz="1000" dirty="0" smtClean="0"/>
              <a:t>&lt;/ns1:CodegenPreProcessor&gt;</a:t>
            </a:r>
          </a:p>
          <a:p>
            <a:r>
              <a:rPr lang="en-US" sz="1000" dirty="0" smtClean="0"/>
              <a:t>		&lt;ns1:CodegenPostProcessor&gt;</a:t>
            </a:r>
            <a:r>
              <a:rPr lang="en-US" sz="1000" dirty="0" err="1" smtClean="0"/>
              <a:t>gov.nih.nci.cagrid.data.codegen.DataServiceOperationProviderCodegenPostProcessor</a:t>
            </a:r>
            <a:r>
              <a:rPr lang="en-US" sz="1000" dirty="0" smtClean="0"/>
              <a:t>&lt;/ns1:CodegenPostProcessor&gt;</a:t>
            </a:r>
          </a:p>
          <a:p>
            <a:r>
              <a:rPr lang="en-US" sz="1000" dirty="0" smtClean="0"/>
              <a:t>		&lt;ns1:ServiceModificationUIPanel&gt;</a:t>
            </a:r>
            <a:r>
              <a:rPr lang="en-US" sz="1000" dirty="0" err="1" smtClean="0"/>
              <a:t>gov.nih.nci.cagrid.data.ui.DataServiceModificationPanel</a:t>
            </a:r>
            <a:r>
              <a:rPr lang="en-US" sz="1000" dirty="0" smtClean="0"/>
              <a:t>&lt;/ns1:ServiceModificationUIPanel&gt;</a:t>
            </a:r>
          </a:p>
          <a:p>
            <a:r>
              <a:rPr lang="en-US" sz="1000" dirty="0" smtClean="0"/>
              <a:t>		&lt;ns1:ServiceDeploymentUIPanel&gt;</a:t>
            </a:r>
            <a:r>
              <a:rPr lang="en-US" sz="1000" dirty="0" err="1" smtClean="0"/>
              <a:t>gov.nih.nci.cagrid.data.ui.auditors.AuditorDeploymentConfigPanel</a:t>
            </a:r>
            <a:r>
              <a:rPr lang="en-US" sz="1000" dirty="0" smtClean="0"/>
              <a:t>&lt;/ns1:ServiceDeploymentUIPanel&gt;</a:t>
            </a:r>
          </a:p>
          <a:p>
            <a:r>
              <a:rPr lang="en-US" sz="1000" dirty="0" smtClean="0"/>
              <a:t>	&lt;/ns1:ServiceExtensionDescription&gt;</a:t>
            </a:r>
          </a:p>
          <a:p>
            <a:r>
              <a:rPr lang="en-US" sz="1000" dirty="0" smtClean="0"/>
              <a:t>&lt;/ns1:ExtensionDescription&gt;</a:t>
            </a:r>
          </a:p>
          <a:p>
            <a:endParaRPr lang="en-US" sz="1000" dirty="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lstStyle/>
          <a:p>
            <a:r>
              <a:rPr lang="en-US" dirty="0" smtClean="0"/>
              <a:t>Introduce uses swing for its GUI.  </a:t>
            </a:r>
          </a:p>
          <a:p>
            <a:r>
              <a:rPr lang="en-US" dirty="0" smtClean="0"/>
              <a:t>Your extension will need to use </a:t>
            </a:r>
            <a:r>
              <a:rPr lang="en-US" dirty="0" err="1" smtClean="0"/>
              <a:t>JPanels</a:t>
            </a:r>
            <a:r>
              <a:rPr lang="en-US" dirty="0" smtClean="0"/>
              <a:t> to capture any user input </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Update the configuration files as necessary to include the necessary dependencies and project properties.</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and Deploying the extension</a:t>
            </a:r>
            <a:endParaRPr lang="en-US" dirty="0"/>
          </a:p>
        </p:txBody>
      </p:sp>
      <p:sp>
        <p:nvSpPr>
          <p:cNvPr id="3" name="Content Placeholder 2"/>
          <p:cNvSpPr>
            <a:spLocks noGrp="1"/>
          </p:cNvSpPr>
          <p:nvPr>
            <p:ph idx="1"/>
          </p:nvPr>
        </p:nvSpPr>
        <p:spPr/>
        <p:txBody>
          <a:bodyPr/>
          <a:lstStyle/>
          <a:p>
            <a:r>
              <a:rPr lang="en-US" sz="1600" dirty="0" smtClean="0"/>
              <a:t>From $CAGRID_HOME:</a:t>
            </a:r>
          </a:p>
          <a:p>
            <a:r>
              <a:rPr lang="en-US" sz="1600" dirty="0" smtClean="0"/>
              <a:t>ant build-project -</a:t>
            </a:r>
            <a:r>
              <a:rPr lang="en-US" sz="1600" dirty="0" err="1" smtClean="0"/>
              <a:t>Dsingle.project.name</a:t>
            </a:r>
            <a:r>
              <a:rPr lang="en-US" sz="1600" dirty="0" smtClean="0"/>
              <a:t>=&lt;YOUR_EXTENSION&gt;</a:t>
            </a:r>
          </a:p>
          <a:p>
            <a:endParaRPr lang="en-US" sz="1600" dirty="0" smtClean="0"/>
          </a:p>
          <a:p>
            <a:r>
              <a:rPr lang="en-US" sz="1600" dirty="0" smtClean="0"/>
              <a:t>From $YOUR_EXTENSION:</a:t>
            </a:r>
          </a:p>
          <a:p>
            <a:r>
              <a:rPr lang="en-US" sz="1600" dirty="0" smtClean="0"/>
              <a:t>ant </a:t>
            </a:r>
            <a:r>
              <a:rPr lang="en-US" sz="1600" dirty="0" err="1" smtClean="0"/>
              <a:t>installIntroduceExtensions</a:t>
            </a:r>
            <a:endParaRPr lang="en-US" sz="1600" dirty="0" smtClean="0"/>
          </a:p>
          <a:p>
            <a:endParaRPr lang="en-US" sz="1600" dirty="0" smtClean="0"/>
          </a:p>
          <a:p>
            <a:r>
              <a:rPr lang="en-US" sz="1600" dirty="0" smtClean="0"/>
              <a:t>That will compile and deploy your extension to the Introduce extensions directory.  When introduce is restarted it will read through the extension directories and parse the </a:t>
            </a:r>
            <a:r>
              <a:rPr lang="en-US" sz="1600" dirty="0" err="1" smtClean="0"/>
              <a:t>extension.xml</a:t>
            </a:r>
            <a:r>
              <a:rPr lang="en-US" sz="1600" dirty="0" smtClean="0"/>
              <a:t> files for extensions to add.</a:t>
            </a:r>
          </a:p>
          <a:p>
            <a:endParaRPr lang="en-US" sz="1600" dirty="0" smtClean="0"/>
          </a:p>
          <a:p>
            <a:r>
              <a:rPr lang="en-US" sz="1600" dirty="0" smtClean="0"/>
              <a:t>Start introduce and you should see your extension in the appropriate area.</a:t>
            </a:r>
            <a:endParaRPr lang="en-US" sz="1600" dirty="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More Information</a:t>
            </a:r>
          </a:p>
        </p:txBody>
      </p:sp>
      <p:sp>
        <p:nvSpPr>
          <p:cNvPr id="97283" name="Text Placeholder 5"/>
          <p:cNvSpPr>
            <a:spLocks noGrp="1"/>
          </p:cNvSpPr>
          <p:nvPr>
            <p:ph type="body" sz="half" idx="1"/>
          </p:nvPr>
        </p:nvSpPr>
        <p:spPr>
          <a:xfrm>
            <a:off x="457200" y="1600200"/>
            <a:ext cx="7772400" cy="4495800"/>
          </a:xfrm>
        </p:spPr>
        <p:txBody>
          <a:bodyPr/>
          <a:lstStyle/>
          <a:p>
            <a:pPr>
              <a:buFontTx/>
              <a:buNone/>
            </a:pPr>
            <a:endParaRPr lang="en-US" smtClean="0">
              <a:ea typeface="ＭＳ Ｐゴシック" pitchFamily="-65" charset="-128"/>
              <a:cs typeface="ＭＳ Ｐゴシック" pitchFamily="-65" charset="-128"/>
            </a:endParaRPr>
          </a:p>
          <a:p>
            <a:pPr>
              <a:buFontTx/>
              <a:buNone/>
            </a:pPr>
            <a:r>
              <a:rPr lang="en-US" smtClean="0">
                <a:ea typeface="ＭＳ Ｐゴシック" pitchFamily="-65" charset="-128"/>
                <a:cs typeface="ＭＳ Ｐゴシック" pitchFamily="-65" charset="-128"/>
              </a:rPr>
              <a:t>http://cagrid.org</a:t>
            </a:r>
          </a:p>
          <a:p>
            <a:pPr lvl="1"/>
            <a:r>
              <a:rPr lang="en-US" smtClean="0">
                <a:ea typeface="ＭＳ Ｐゴシック" pitchFamily="-65" charset="-128"/>
                <a:cs typeface="ＭＳ Ｐゴシック" pitchFamily="-65" charset="-128"/>
              </a:rPr>
              <a:t>Tutorials</a:t>
            </a:r>
          </a:p>
          <a:p>
            <a:pPr lvl="1"/>
            <a:r>
              <a:rPr lang="en-US" smtClean="0">
                <a:ea typeface="ＭＳ Ｐゴシック" pitchFamily="-65" charset="-128"/>
                <a:cs typeface="ＭＳ Ｐゴシック" pitchFamily="-65" charset="-128"/>
              </a:rPr>
              <a:t>Documentation</a:t>
            </a:r>
          </a:p>
          <a:p>
            <a:pPr lvl="1"/>
            <a:r>
              <a:rPr lang="en-US" smtClean="0">
                <a:ea typeface="ＭＳ Ｐゴシック" pitchFamily="-65" charset="-128"/>
                <a:cs typeface="ＭＳ Ｐゴシック" pitchFamily="-65" charset="-128"/>
              </a:rPr>
              <a:t>Software Downloads</a:t>
            </a:r>
          </a:p>
          <a:p>
            <a:pPr lvl="1"/>
            <a:r>
              <a:rPr lang="en-US" smtClean="0">
                <a:ea typeface="ＭＳ Ｐゴシック" pitchFamily="-65" charset="-128"/>
                <a:cs typeface="ＭＳ Ｐゴシック" pitchFamily="-65" charset="-128"/>
              </a:rPr>
              <a:t>Support Forums</a:t>
            </a:r>
          </a:p>
          <a:p>
            <a:pPr lvl="1"/>
            <a:r>
              <a:rPr lang="en-US" smtClean="0">
                <a:ea typeface="ＭＳ Ｐゴシック" pitchFamily="-65" charset="-128"/>
                <a:cs typeface="ＭＳ Ｐゴシック" pitchFamily="-65" charset="-128"/>
              </a:rPr>
              <a:t>Much Much More</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0"/>
            <a:ext cx="6858000" cy="1066800"/>
          </a:xfrm>
        </p:spPr>
        <p:txBody>
          <a:bodyPr/>
          <a:lstStyle/>
          <a:p>
            <a:pPr eaLnBrk="1" hangingPunct="1"/>
            <a:r>
              <a:rPr lang="en-US" dirty="0" smtClean="0">
                <a:latin typeface="Tahoma" pitchFamily="-65" charset="0"/>
              </a:rPr>
              <a:t>Additional Information</a:t>
            </a:r>
            <a:endParaRPr lang="en-US" dirty="0">
              <a:latin typeface="Tahoma" pitchFamily="-65" charset="0"/>
            </a:endParaRPr>
          </a:p>
        </p:txBody>
      </p:sp>
      <p:sp>
        <p:nvSpPr>
          <p:cNvPr id="81923" name="Rectangle 3"/>
          <p:cNvSpPr>
            <a:spLocks noGrp="1" noChangeArrowheads="1"/>
          </p:cNvSpPr>
          <p:nvPr>
            <p:ph idx="1"/>
          </p:nvPr>
        </p:nvSpPr>
        <p:spPr/>
        <p:txBody>
          <a:bodyPr/>
          <a:lstStyle/>
          <a:p>
            <a:pPr lvl="1" eaLnBrk="1" hangingPunct="1">
              <a:lnSpc>
                <a:spcPct val="80000"/>
              </a:lnSpc>
              <a:buClr>
                <a:srgbClr val="222268"/>
              </a:buClr>
            </a:pPr>
            <a:endParaRPr lang="en-US" sz="2000" dirty="0" smtClean="0">
              <a:solidFill>
                <a:schemeClr val="accent6">
                  <a:lumMod val="75000"/>
                </a:schemeClr>
              </a:solidFill>
            </a:endParaRPr>
          </a:p>
          <a:p>
            <a:pPr eaLnBrk="1" hangingPunct="1">
              <a:lnSpc>
                <a:spcPct val="80000"/>
              </a:lnSpc>
              <a:buClr>
                <a:srgbClr val="222268"/>
              </a:buClr>
            </a:pPr>
            <a:r>
              <a:rPr lang="en-US" sz="2000" dirty="0" smtClean="0">
                <a:solidFill>
                  <a:schemeClr val="accent6">
                    <a:lumMod val="75000"/>
                  </a:schemeClr>
                </a:solidFill>
              </a:rPr>
              <a:t>caGrid Website (</a:t>
            </a:r>
            <a:r>
              <a:rPr lang="en-US" sz="2000" dirty="0" smtClean="0">
                <a:solidFill>
                  <a:schemeClr val="accent6">
                    <a:lumMod val="75000"/>
                  </a:schemeClr>
                </a:solidFill>
                <a:hlinkClick r:id="rId3"/>
              </a:rPr>
              <a:t>http://www.cagrid.org</a:t>
            </a:r>
            <a:r>
              <a:rPr lang="en-US" sz="2000" dirty="0" smtClean="0">
                <a:solidFill>
                  <a:schemeClr val="accent6">
                    <a:lumMod val="75000"/>
                  </a:schemeClr>
                </a:solidFill>
              </a:rPr>
              <a:t>) </a:t>
            </a:r>
          </a:p>
          <a:p>
            <a:pPr lvl="1" eaLnBrk="1" hangingPunct="1">
              <a:lnSpc>
                <a:spcPct val="80000"/>
              </a:lnSpc>
              <a:buClr>
                <a:srgbClr val="222268"/>
              </a:buClr>
            </a:pPr>
            <a:r>
              <a:rPr lang="en-US" sz="1800" dirty="0"/>
              <a:t>Download Software</a:t>
            </a:r>
          </a:p>
          <a:p>
            <a:pPr lvl="1" eaLnBrk="1" hangingPunct="1">
              <a:lnSpc>
                <a:spcPct val="80000"/>
              </a:lnSpc>
              <a:buClr>
                <a:srgbClr val="222268"/>
              </a:buClr>
            </a:pPr>
            <a:r>
              <a:rPr lang="en-US" sz="1800" dirty="0"/>
              <a:t>Documentation</a:t>
            </a:r>
          </a:p>
          <a:p>
            <a:pPr lvl="1" eaLnBrk="1" hangingPunct="1">
              <a:lnSpc>
                <a:spcPct val="80000"/>
              </a:lnSpc>
              <a:buClr>
                <a:srgbClr val="222268"/>
              </a:buClr>
            </a:pPr>
            <a:r>
              <a:rPr lang="en-US" sz="1800" dirty="0"/>
              <a:t>Tutorials</a:t>
            </a:r>
          </a:p>
          <a:p>
            <a:pPr lvl="1" eaLnBrk="1" hangingPunct="1">
              <a:lnSpc>
                <a:spcPct val="80000"/>
              </a:lnSpc>
              <a:buClr>
                <a:srgbClr val="222268"/>
              </a:buClr>
            </a:pPr>
            <a:r>
              <a:rPr lang="en-US" sz="1800" dirty="0"/>
              <a:t>Technical Paper and </a:t>
            </a:r>
            <a:r>
              <a:rPr lang="en-US" sz="1800" dirty="0" smtClean="0"/>
              <a:t>Presentations</a:t>
            </a:r>
          </a:p>
          <a:p>
            <a:pPr lvl="1" eaLnBrk="1" hangingPunct="1">
              <a:lnSpc>
                <a:spcPct val="80000"/>
              </a:lnSpc>
              <a:buClr>
                <a:srgbClr val="222268"/>
              </a:buClr>
              <a:buFontTx/>
              <a:buNone/>
            </a:pPr>
            <a:endParaRPr lang="en-US" sz="1800" dirty="0" smtClean="0"/>
          </a:p>
          <a:p>
            <a:pPr eaLnBrk="1" hangingPunct="1">
              <a:lnSpc>
                <a:spcPct val="80000"/>
              </a:lnSpc>
              <a:buClr>
                <a:srgbClr val="222268"/>
              </a:buClr>
            </a:pPr>
            <a:r>
              <a:rPr lang="en-US" sz="2000" dirty="0" smtClean="0">
                <a:solidFill>
                  <a:schemeClr val="accent6">
                    <a:lumMod val="75000"/>
                  </a:schemeClr>
                </a:solidFill>
              </a:rPr>
              <a:t>caGrid Knowledge Center (http://</a:t>
            </a:r>
            <a:r>
              <a:rPr lang="en-US" sz="2000" dirty="0" err="1" smtClean="0">
                <a:solidFill>
                  <a:schemeClr val="accent6">
                    <a:lumMod val="75000"/>
                  </a:schemeClr>
                </a:solidFill>
              </a:rPr>
              <a:t>knowledge.cagrid.org</a:t>
            </a:r>
            <a:r>
              <a:rPr lang="en-US" sz="2000" dirty="0" smtClean="0">
                <a:solidFill>
                  <a:schemeClr val="accent6">
                    <a:lumMod val="75000"/>
                  </a:schemeClr>
                </a:solidFill>
              </a:rPr>
              <a:t>) </a:t>
            </a:r>
          </a:p>
          <a:p>
            <a:pPr lvl="1" eaLnBrk="1" hangingPunct="1">
              <a:lnSpc>
                <a:spcPct val="80000"/>
              </a:lnSpc>
              <a:buClr>
                <a:srgbClr val="222268"/>
              </a:buClr>
            </a:pPr>
            <a:r>
              <a:rPr lang="en-US" dirty="0" smtClean="0"/>
              <a:t>Technical Support and Guidance</a:t>
            </a:r>
          </a:p>
          <a:p>
            <a:pPr lvl="1" eaLnBrk="1" hangingPunct="1">
              <a:lnSpc>
                <a:spcPct val="80000"/>
              </a:lnSpc>
              <a:buClr>
                <a:srgbClr val="222268"/>
              </a:buClr>
            </a:pPr>
            <a:endParaRPr lang="en-US" sz="1800" dirty="0" smtClean="0"/>
          </a:p>
          <a:p>
            <a:pPr lvl="1" eaLnBrk="1" hangingPunct="1">
              <a:lnSpc>
                <a:spcPct val="80000"/>
              </a:lnSpc>
              <a:buClr>
                <a:srgbClr val="222268"/>
              </a:buClr>
              <a:buNone/>
            </a:pPr>
            <a:endParaRPr lang="en-US" sz="1800" dirty="0" smtClean="0"/>
          </a:p>
          <a:p>
            <a:pPr eaLnBrk="1" hangingPunct="1">
              <a:lnSpc>
                <a:spcPct val="80000"/>
              </a:lnSpc>
              <a:buClr>
                <a:srgbClr val="222268"/>
              </a:buClr>
            </a:pPr>
            <a:r>
              <a:rPr lang="en-US" sz="2000" dirty="0">
                <a:solidFill>
                  <a:srgbClr val="222268"/>
                </a:solidFill>
              </a:rPr>
              <a:t>caGrid Users Mailing List</a:t>
            </a:r>
          </a:p>
          <a:p>
            <a:pPr lvl="1" eaLnBrk="1" hangingPunct="1">
              <a:lnSpc>
                <a:spcPct val="80000"/>
              </a:lnSpc>
              <a:buClr>
                <a:srgbClr val="222268"/>
              </a:buClr>
            </a:pPr>
            <a:r>
              <a:rPr lang="en-US" sz="1800" dirty="0">
                <a:hlinkClick r:id="rId4"/>
              </a:rPr>
              <a:t>https://list.nih.gov/archives/cagrid_users-l.html</a:t>
            </a:r>
            <a:endParaRPr lang="en-US" sz="1800" dirty="0"/>
          </a:p>
          <a:p>
            <a:pPr lvl="1" eaLnBrk="1" hangingPunct="1">
              <a:lnSpc>
                <a:spcPct val="80000"/>
              </a:lnSpc>
              <a:buClr>
                <a:srgbClr val="222268"/>
              </a:buClr>
            </a:pPr>
            <a:r>
              <a:rPr lang="en-US" sz="1800" dirty="0">
                <a:hlinkClick r:id="rId5"/>
              </a:rPr>
              <a:t>cagrid_users-l@list.nih.gov</a:t>
            </a:r>
            <a:endParaRPr lang="en-US" sz="1800" dirty="0"/>
          </a:p>
          <a:p>
            <a:pPr lvl="1" eaLnBrk="1" hangingPunct="1">
              <a:lnSpc>
                <a:spcPct val="80000"/>
              </a:lnSpc>
              <a:buClr>
                <a:srgbClr val="222268"/>
              </a:buClr>
            </a:pPr>
            <a:endParaRPr lang="en-US" sz="1600" dirty="0">
              <a:latin typeface="Tahoma" pitchFamily="-65"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Extensible Architecture</a:t>
            </a:r>
          </a:p>
        </p:txBody>
      </p:sp>
      <p:sp>
        <p:nvSpPr>
          <p:cNvPr id="43012" name="Rectangle 3"/>
          <p:cNvSpPr>
            <a:spLocks noGrp="1" noChangeArrowheads="1"/>
          </p:cNvSpPr>
          <p:nvPr>
            <p:ph type="body" sz="half" idx="1"/>
          </p:nvPr>
        </p:nvSpPr>
        <p:spPr>
          <a:xfrm>
            <a:off x="233363" y="1600200"/>
            <a:ext cx="4567237" cy="5105400"/>
          </a:xfrm>
        </p:spPr>
        <p:txBody>
          <a:bodyPr/>
          <a:lstStyle/>
          <a:p>
            <a:pPr eaLnBrk="1" hangingPunct="1">
              <a:lnSpc>
                <a:spcPct val="80000"/>
              </a:lnSpc>
            </a:pPr>
            <a:r>
              <a:rPr lang="en-US" sz="1800" dirty="0">
                <a:ea typeface="ＭＳ Ｐゴシック" pitchFamily="-65" charset="-128"/>
                <a:cs typeface="ＭＳ Ｐゴシック" pitchFamily="-65" charset="-128"/>
              </a:rPr>
              <a:t>Introduce provides an extension framework where it’s core functionality can be extended to provide customized solutions by leveraging the Introduce toolkit.</a:t>
            </a:r>
          </a:p>
          <a:p>
            <a:pPr eaLnBrk="1" hangingPunct="1">
              <a:lnSpc>
                <a:spcPct val="80000"/>
              </a:lnSpc>
            </a:pPr>
            <a:endParaRPr lang="en-US" sz="1800" dirty="0">
              <a:ea typeface="ＭＳ Ｐゴシック" pitchFamily="-65" charset="-128"/>
              <a:cs typeface="ＭＳ Ｐゴシック" pitchFamily="-65" charset="-128"/>
            </a:endParaRPr>
          </a:p>
          <a:p>
            <a:pPr eaLnBrk="1" hangingPunct="1">
              <a:lnSpc>
                <a:spcPct val="80000"/>
              </a:lnSpc>
            </a:pPr>
            <a:r>
              <a:rPr lang="en-US" sz="1800" dirty="0">
                <a:ea typeface="ＭＳ Ｐゴシック" pitchFamily="-65" charset="-128"/>
                <a:cs typeface="ＭＳ Ｐゴシック" pitchFamily="-65" charset="-128"/>
              </a:rPr>
              <a:t>There are many types of extensions in </a:t>
            </a:r>
            <a:r>
              <a:rPr lang="en-US" sz="1800" dirty="0" smtClean="0">
                <a:ea typeface="ＭＳ Ｐゴシック" pitchFamily="-65" charset="-128"/>
                <a:cs typeface="ＭＳ Ｐゴシック" pitchFamily="-65" charset="-128"/>
              </a:rPr>
              <a:t>Introduce that can be added to the toolkit.</a:t>
            </a:r>
          </a:p>
          <a:p>
            <a:pPr lvl="1" eaLnBrk="1" hangingPunct="1">
              <a:lnSpc>
                <a:spcPct val="80000"/>
              </a:lnSpc>
            </a:pPr>
            <a:r>
              <a:rPr lang="en-US" sz="1600" dirty="0"/>
              <a:t>Service</a:t>
            </a:r>
          </a:p>
          <a:p>
            <a:pPr lvl="1" eaLnBrk="1" hangingPunct="1">
              <a:lnSpc>
                <a:spcPct val="80000"/>
              </a:lnSpc>
            </a:pPr>
            <a:r>
              <a:rPr lang="en-US" sz="1600" dirty="0"/>
              <a:t>Types Discovery</a:t>
            </a:r>
          </a:p>
          <a:p>
            <a:pPr lvl="1" eaLnBrk="1" hangingPunct="1">
              <a:lnSpc>
                <a:spcPct val="80000"/>
              </a:lnSpc>
            </a:pPr>
            <a:r>
              <a:rPr lang="en-US" sz="1600" dirty="0"/>
              <a:t>Authorization</a:t>
            </a:r>
          </a:p>
          <a:p>
            <a:pPr lvl="1" eaLnBrk="1" hangingPunct="1">
              <a:lnSpc>
                <a:spcPct val="80000"/>
              </a:lnSpc>
            </a:pPr>
            <a:r>
              <a:rPr lang="en-US" sz="1600" dirty="0"/>
              <a:t>GDE</a:t>
            </a:r>
          </a:p>
          <a:p>
            <a:pPr lvl="1" eaLnBrk="1" hangingPunct="1">
              <a:lnSpc>
                <a:spcPct val="80000"/>
              </a:lnSpc>
            </a:pPr>
            <a:r>
              <a:rPr lang="en-US" sz="1600" dirty="0"/>
              <a:t>Deployment</a:t>
            </a:r>
          </a:p>
          <a:p>
            <a:pPr lvl="1" eaLnBrk="1" hangingPunct="1">
              <a:lnSpc>
                <a:spcPct val="80000"/>
              </a:lnSpc>
            </a:pPr>
            <a:endParaRPr lang="en-US" sz="1600" dirty="0"/>
          </a:p>
          <a:p>
            <a:pPr eaLnBrk="1" hangingPunct="1">
              <a:lnSpc>
                <a:spcPct val="80000"/>
              </a:lnSpc>
            </a:pPr>
            <a:r>
              <a:rPr lang="en-US" sz="1800" b="0" dirty="0">
                <a:ea typeface="ＭＳ Ｐゴシック" pitchFamily="-65" charset="-128"/>
                <a:cs typeface="ＭＳ Ｐゴシック" pitchFamily="-65" charset="-128"/>
              </a:rPr>
              <a:t>Extensions provide an “</a:t>
            </a:r>
            <a:r>
              <a:rPr lang="en-US" sz="1800" b="0" dirty="0" err="1">
                <a:ea typeface="ＭＳ Ｐゴシック" pitchFamily="-65" charset="-128"/>
                <a:cs typeface="ＭＳ Ｐゴシック" pitchFamily="-65" charset="-128"/>
              </a:rPr>
              <a:t>extension.xml</a:t>
            </a:r>
            <a:r>
              <a:rPr lang="en-US" sz="1800" b="0" dirty="0">
                <a:ea typeface="ＭＳ Ｐゴシック" pitchFamily="-65" charset="-128"/>
                <a:cs typeface="ＭＳ Ｐゴシック" pitchFamily="-65" charset="-128"/>
              </a:rPr>
              <a:t>” extension description and configuration.  The “extensions” directory of introduce hold the extensions in separate folders enabling them to easily be added and removed from the Introduce toolkit.</a:t>
            </a:r>
          </a:p>
        </p:txBody>
      </p:sp>
      <p:graphicFrame>
        <p:nvGraphicFramePr>
          <p:cNvPr id="43010" name="Object 4"/>
          <p:cNvGraphicFramePr>
            <a:graphicFrameLocks noChangeAspect="1"/>
          </p:cNvGraphicFramePr>
          <p:nvPr>
            <p:ph sz="half" idx="2"/>
          </p:nvPr>
        </p:nvGraphicFramePr>
        <p:xfrm>
          <a:off x="4610100" y="1385888"/>
          <a:ext cx="4151313" cy="4924425"/>
        </p:xfrm>
        <a:graphic>
          <a:graphicData uri="http://schemas.openxmlformats.org/presentationml/2006/ole">
            <p:oleObj spid="_x0000_s59394" name="Visio" r:id="rId4" imgW="5956300" imgH="7061200" progId="">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Extensible Architecture (cont)</a:t>
            </a:r>
          </a:p>
        </p:txBody>
      </p:sp>
      <p:sp>
        <p:nvSpPr>
          <p:cNvPr id="45059" name="Rectangle 3"/>
          <p:cNvSpPr>
            <a:spLocks noGrp="1" noChangeArrowheads="1"/>
          </p:cNvSpPr>
          <p:nvPr>
            <p:ph type="body" sz="half" idx="1"/>
          </p:nvPr>
        </p:nvSpPr>
        <p:spPr>
          <a:xfrm>
            <a:off x="457200" y="1295400"/>
            <a:ext cx="8458200" cy="4800600"/>
          </a:xfrm>
        </p:spPr>
        <p:txBody>
          <a:bodyPr/>
          <a:lstStyle/>
          <a:p>
            <a:pPr eaLnBrk="1" hangingPunct="1">
              <a:lnSpc>
                <a:spcPct val="90000"/>
              </a:lnSpc>
              <a:buFontTx/>
              <a:buNone/>
            </a:pPr>
            <a:r>
              <a:rPr lang="en-US" sz="2000" dirty="0">
                <a:ea typeface="ＭＳ Ｐゴシック" pitchFamily="-65" charset="-128"/>
                <a:cs typeface="ＭＳ Ｐゴシック" pitchFamily="-65" charset="-128"/>
              </a:rPr>
              <a:t>               Flow of execution for service extension components.</a:t>
            </a:r>
          </a:p>
        </p:txBody>
      </p:sp>
      <p:pic>
        <p:nvPicPr>
          <p:cNvPr id="45060" name="Content Placeholder 6" descr="Introduce-1.1-ExtensionTimming.jpg"/>
          <p:cNvPicPr>
            <a:picLocks noChangeAspect="1"/>
          </p:cNvPicPr>
          <p:nvPr/>
        </p:nvPicPr>
        <p:blipFill>
          <a:blip r:embed="rId3"/>
          <a:srcRect/>
          <a:stretch>
            <a:fillRect/>
          </a:stretch>
        </p:blipFill>
        <p:spPr bwMode="auto">
          <a:xfrm>
            <a:off x="0" y="1981200"/>
            <a:ext cx="9144000" cy="435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ea typeface="ＭＳ Ｐゴシック" pitchFamily="-65" charset="-128"/>
                <a:cs typeface="ＭＳ Ｐゴシック" pitchFamily="-65" charset="-128"/>
              </a:rPr>
              <a:t>Introduce Software Updater</a:t>
            </a:r>
          </a:p>
        </p:txBody>
      </p:sp>
      <p:sp>
        <p:nvSpPr>
          <p:cNvPr id="47107" name="Content Placeholder 5"/>
          <p:cNvSpPr>
            <a:spLocks noGrp="1"/>
          </p:cNvSpPr>
          <p:nvPr>
            <p:ph idx="1"/>
          </p:nvPr>
        </p:nvSpPr>
        <p:spPr/>
        <p:txBody>
          <a:bodyPr/>
          <a:lstStyle/>
          <a:p>
            <a:r>
              <a:rPr lang="en-US" dirty="0" smtClean="0">
                <a:ea typeface="ＭＳ Ｐゴシック" pitchFamily="-65" charset="-128"/>
                <a:cs typeface="ＭＳ Ｐゴシック" pitchFamily="-65" charset="-128"/>
              </a:rPr>
              <a:t>Update </a:t>
            </a:r>
            <a:r>
              <a:rPr lang="en-US" dirty="0">
                <a:ea typeface="ＭＳ Ｐゴシック" pitchFamily="-65" charset="-128"/>
                <a:cs typeface="ＭＳ Ｐゴシック" pitchFamily="-65" charset="-128"/>
              </a:rPr>
              <a:t>support enables introduce to role updates out and move to newer versions of itself and it’s extensions.</a:t>
            </a:r>
          </a:p>
        </p:txBody>
      </p:sp>
      <p:pic>
        <p:nvPicPr>
          <p:cNvPr id="47108" name="Picture 5" descr="The image “http://www.cagrid.org/mwiki/images/6/6e/Introduce_1.1_SoftwareUpdate.png” cannot be displayed, because it contains errors."/>
          <p:cNvPicPr>
            <a:picLocks noChangeAspect="1" noChangeArrowheads="1"/>
          </p:cNvPicPr>
          <p:nvPr/>
        </p:nvPicPr>
        <p:blipFill>
          <a:blip r:embed="rId3"/>
          <a:srcRect/>
          <a:stretch>
            <a:fillRect/>
          </a:stretch>
        </p:blipFill>
        <p:spPr bwMode="auto">
          <a:xfrm>
            <a:off x="1143000" y="3124200"/>
            <a:ext cx="7181850"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ea typeface="ＭＳ Ｐゴシック" pitchFamily="-65" charset="-128"/>
                <a:cs typeface="ＭＳ Ｐゴシック" pitchFamily="-65" charset="-128"/>
              </a:rPr>
              <a:t>Introduce Service Migration</a:t>
            </a:r>
          </a:p>
        </p:txBody>
      </p:sp>
      <p:sp>
        <p:nvSpPr>
          <p:cNvPr id="49155" name="Content Placeholder 5"/>
          <p:cNvSpPr>
            <a:spLocks noGrp="1"/>
          </p:cNvSpPr>
          <p:nvPr>
            <p:ph idx="1"/>
          </p:nvPr>
        </p:nvSpPr>
        <p:spPr>
          <a:xfrm>
            <a:off x="304800" y="1371600"/>
            <a:ext cx="8458200" cy="2895600"/>
          </a:xfrm>
        </p:spPr>
        <p:txBody>
          <a:bodyPr/>
          <a:lstStyle/>
          <a:p>
            <a:r>
              <a:rPr lang="en-US" sz="2400" dirty="0" smtClean="0">
                <a:ea typeface="ＭＳ Ｐゴシック" pitchFamily="-65" charset="-128"/>
                <a:cs typeface="ＭＳ Ｐゴシック" pitchFamily="-65" charset="-128"/>
              </a:rPr>
              <a:t>Introduce </a:t>
            </a:r>
            <a:r>
              <a:rPr lang="en-US" sz="2400" dirty="0">
                <a:ea typeface="ＭＳ Ｐゴシック" pitchFamily="-65" charset="-128"/>
                <a:cs typeface="ＭＳ Ｐゴシック" pitchFamily="-65" charset="-128"/>
              </a:rPr>
              <a:t>Service Migration Framework enables introduce and it’s extensions to provide </a:t>
            </a:r>
            <a:r>
              <a:rPr lang="en-US" sz="2400" dirty="0" err="1">
                <a:ea typeface="ＭＳ Ｐゴシック" pitchFamily="-65" charset="-128"/>
                <a:cs typeface="ＭＳ Ｐゴシック" pitchFamily="-65" charset="-128"/>
              </a:rPr>
              <a:t>upgraders</a:t>
            </a:r>
            <a:r>
              <a:rPr lang="en-US" sz="2400" dirty="0">
                <a:ea typeface="ＭＳ Ｐゴシック" pitchFamily="-65" charset="-128"/>
                <a:cs typeface="ＭＳ Ｐゴシック" pitchFamily="-65" charset="-128"/>
              </a:rPr>
              <a:t> which can run against services built with older versions of introduce and/or it’s extensions and migrate the services forward.  </a:t>
            </a:r>
          </a:p>
          <a:p>
            <a:pPr lvl="1"/>
            <a:r>
              <a:rPr lang="en-US" sz="2000" dirty="0"/>
              <a:t>1.0 services and forward will now be able to be migrated to work with newer versions of introduce with very little effort on the developers part.</a:t>
            </a:r>
          </a:p>
        </p:txBody>
      </p:sp>
      <p:pic>
        <p:nvPicPr>
          <p:cNvPr id="49156" name="Picture 4"/>
          <p:cNvPicPr>
            <a:picLocks noChangeAspect="1" noChangeArrowheads="1"/>
          </p:cNvPicPr>
          <p:nvPr/>
        </p:nvPicPr>
        <p:blipFill>
          <a:blip r:embed="rId3"/>
          <a:srcRect/>
          <a:stretch>
            <a:fillRect/>
          </a:stretch>
        </p:blipFill>
        <p:spPr bwMode="auto">
          <a:xfrm>
            <a:off x="1828800" y="4343400"/>
            <a:ext cx="555307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a:xfrm>
            <a:off x="0" y="152400"/>
            <a:ext cx="6934200" cy="792163"/>
          </a:xfrm>
        </p:spPr>
        <p:txBody>
          <a:bodyPr/>
          <a:lstStyle/>
          <a:p>
            <a:pPr eaLnBrk="1" hangingPunct="1"/>
            <a:r>
              <a:rPr lang="en-US">
                <a:ea typeface="ＭＳ Ｐゴシック" pitchFamily="-65" charset="-128"/>
                <a:cs typeface="ＭＳ Ｐゴシック" pitchFamily="-65" charset="-128"/>
              </a:rPr>
              <a:t>Recap Core Service Architecture</a:t>
            </a:r>
          </a:p>
        </p:txBody>
      </p:sp>
      <p:sp>
        <p:nvSpPr>
          <p:cNvPr id="51203" name="Rectangle 7"/>
          <p:cNvSpPr>
            <a:spLocks noGrp="1" noChangeArrowheads="1"/>
          </p:cNvSpPr>
          <p:nvPr>
            <p:ph type="body" sz="half" idx="1"/>
          </p:nvPr>
        </p:nvSpPr>
        <p:spPr>
          <a:xfrm>
            <a:off x="0" y="762000"/>
            <a:ext cx="9144000" cy="5038725"/>
          </a:xfrm>
        </p:spPr>
        <p:txBody>
          <a:bodyPr/>
          <a:lstStyle/>
          <a:p>
            <a:pPr eaLnBrk="1" hangingPunct="1">
              <a:lnSpc>
                <a:spcPct val="80000"/>
              </a:lnSpc>
            </a:pPr>
            <a:endParaRPr lang="en-US" sz="2400" b="0" dirty="0" smtClean="0">
              <a:ea typeface="ＭＳ Ｐゴシック" pitchFamily="-65" charset="-128"/>
              <a:cs typeface="ＭＳ Ｐゴシック" pitchFamily="-65" charset="-128"/>
            </a:endParaRPr>
          </a:p>
          <a:p>
            <a:pPr eaLnBrk="1" hangingPunct="1">
              <a:lnSpc>
                <a:spcPct val="80000"/>
              </a:lnSpc>
            </a:pPr>
            <a:r>
              <a:rPr lang="en-US" sz="2400" b="0" dirty="0" smtClean="0">
                <a:ea typeface="ＭＳ Ｐゴシック" pitchFamily="-65" charset="-128"/>
                <a:cs typeface="ＭＳ Ｐゴシック" pitchFamily="-65" charset="-128"/>
              </a:rPr>
              <a:t>Base service is a GT4 based WSRF capable grid service. </a:t>
            </a:r>
          </a:p>
          <a:p>
            <a:pPr eaLnBrk="1" hangingPunct="1">
              <a:lnSpc>
                <a:spcPct val="80000"/>
              </a:lnSpc>
            </a:pPr>
            <a:r>
              <a:rPr lang="en-US" sz="2400" b="0" dirty="0" smtClean="0">
                <a:ea typeface="ＭＳ Ｐゴシック" pitchFamily="-65" charset="-128"/>
                <a:cs typeface="ＭＳ Ｐゴシック" pitchFamily="-65" charset="-128"/>
              </a:rPr>
              <a:t>Utilize compositional inheritance, “operation importing” (in lieu of non-standard port type extensions) to enable the service to inherit required features such as providing service security metadata and access to resource properties.</a:t>
            </a:r>
          </a:p>
          <a:p>
            <a:pPr eaLnBrk="1" hangingPunct="1">
              <a:lnSpc>
                <a:spcPct val="80000"/>
              </a:lnSpc>
            </a:pPr>
            <a:r>
              <a:rPr lang="en-US" sz="2400" b="0" dirty="0" smtClean="0">
                <a:ea typeface="ＭＳ Ｐゴシック" pitchFamily="-65" charset="-128"/>
                <a:cs typeface="ＭＳ Ｐゴシック" pitchFamily="-65" charset="-128"/>
              </a:rPr>
              <a:t>Utilize JNDI for registration configuration, server side configuration properties, and resources and resource properties.</a:t>
            </a:r>
          </a:p>
          <a:p>
            <a:pPr eaLnBrk="1" hangingPunct="1">
              <a:lnSpc>
                <a:spcPct val="80000"/>
              </a:lnSpc>
            </a:pPr>
            <a:r>
              <a:rPr lang="en-US" sz="2400" b="0" dirty="0" smtClean="0">
                <a:ea typeface="ＭＳ Ｐゴシック" pitchFamily="-65" charset="-128"/>
                <a:cs typeface="ＭＳ Ｐゴシック" pitchFamily="-65" charset="-128"/>
              </a:rPr>
              <a:t>Provide client and service side wrappers which implement the service designers interface as opposed to the document literal interface generated by Axis.  </a:t>
            </a:r>
          </a:p>
          <a:p>
            <a:pPr eaLnBrk="1" hangingPunct="1">
              <a:lnSpc>
                <a:spcPct val="80000"/>
              </a:lnSpc>
            </a:pPr>
            <a:r>
              <a:rPr lang="en-US" sz="2400" b="0" dirty="0" smtClean="0">
                <a:ea typeface="ＭＳ Ｐゴシック" pitchFamily="-65" charset="-128"/>
                <a:cs typeface="ＭＳ Ｐゴシック" pitchFamily="-65" charset="-128"/>
              </a:rPr>
              <a:t>Provide metadata registration to the index service by configuring the Resource to register it’s service groups to a predefined MDS based Index Service.</a:t>
            </a:r>
          </a:p>
          <a:p>
            <a:pPr eaLnBrk="1" hangingPunct="1">
              <a:lnSpc>
                <a:spcPct val="80000"/>
              </a:lnSpc>
            </a:pPr>
            <a:r>
              <a:rPr lang="en-US" sz="2400" b="0" dirty="0" err="1" smtClean="0">
                <a:ea typeface="ＭＳ Ｐゴシック" pitchFamily="-65" charset="-128"/>
                <a:cs typeface="ＭＳ Ｐゴシック" pitchFamily="-65" charset="-128"/>
              </a:rPr>
              <a:t>ServiceSecurityMetadata</a:t>
            </a:r>
            <a:r>
              <a:rPr lang="en-US" sz="2400" b="0" dirty="0" smtClean="0">
                <a:ea typeface="ＭＳ Ｐゴシック" pitchFamily="-65" charset="-128"/>
                <a:cs typeface="ＭＳ Ｐゴシック" pitchFamily="-65" charset="-128"/>
              </a:rPr>
              <a:t> and it’s access operation enables programmatic bootstrapping of connection security configuration.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fade">
                                      <p:cBhvr>
                                        <p:cTn id="7" dur="2000"/>
                                        <p:tgtEl>
                                          <p:spTgt spid="512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fade">
                                      <p:cBhvr>
                                        <p:cTn id="12" dur="2000"/>
                                        <p:tgtEl>
                                          <p:spTgt spid="512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03">
                                            <p:txEl>
                                              <p:pRg st="3" end="3"/>
                                            </p:txEl>
                                          </p:spTgt>
                                        </p:tgtEl>
                                        <p:attrNameLst>
                                          <p:attrName>style.visibility</p:attrName>
                                        </p:attrNameLst>
                                      </p:cBhvr>
                                      <p:to>
                                        <p:strVal val="visible"/>
                                      </p:to>
                                    </p:set>
                                    <p:animEffect transition="in" filter="fade">
                                      <p:cBhvr>
                                        <p:cTn id="17" dur="2000"/>
                                        <p:tgtEl>
                                          <p:spTgt spid="512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03">
                                            <p:txEl>
                                              <p:pRg st="4" end="4"/>
                                            </p:txEl>
                                          </p:spTgt>
                                        </p:tgtEl>
                                        <p:attrNameLst>
                                          <p:attrName>style.visibility</p:attrName>
                                        </p:attrNameLst>
                                      </p:cBhvr>
                                      <p:to>
                                        <p:strVal val="visible"/>
                                      </p:to>
                                    </p:set>
                                    <p:animEffect transition="in" filter="fade">
                                      <p:cBhvr>
                                        <p:cTn id="22" dur="2000"/>
                                        <p:tgtEl>
                                          <p:spTgt spid="512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03">
                                            <p:txEl>
                                              <p:pRg st="5" end="5"/>
                                            </p:txEl>
                                          </p:spTgt>
                                        </p:tgtEl>
                                        <p:attrNameLst>
                                          <p:attrName>style.visibility</p:attrName>
                                        </p:attrNameLst>
                                      </p:cBhvr>
                                      <p:to>
                                        <p:strVal val="visible"/>
                                      </p:to>
                                    </p:set>
                                    <p:animEffect transition="in" filter="fade">
                                      <p:cBhvr>
                                        <p:cTn id="27" dur="2000"/>
                                        <p:tgtEl>
                                          <p:spTgt spid="512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03">
                                            <p:txEl>
                                              <p:pRg st="6" end="6"/>
                                            </p:txEl>
                                          </p:spTgt>
                                        </p:tgtEl>
                                        <p:attrNameLst>
                                          <p:attrName>style.visibility</p:attrName>
                                        </p:attrNameLst>
                                      </p:cBhvr>
                                      <p:to>
                                        <p:strVal val="visible"/>
                                      </p:to>
                                    </p:set>
                                    <p:animEffect transition="in" filter="fade">
                                      <p:cBhvr>
                                        <p:cTn id="32" dur="2000"/>
                                        <p:tgtEl>
                                          <p:spTgt spid="5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ea typeface="ＭＳ Ｐゴシック" pitchFamily="-65" charset="-128"/>
                <a:cs typeface="ＭＳ Ｐゴシック" pitchFamily="-65" charset="-128"/>
              </a:rPr>
              <a:t>Overview</a:t>
            </a:r>
          </a:p>
        </p:txBody>
      </p:sp>
      <p:sp>
        <p:nvSpPr>
          <p:cNvPr id="18435" name="Rectangle 3"/>
          <p:cNvSpPr>
            <a:spLocks noGrp="1" noChangeArrowheads="1"/>
          </p:cNvSpPr>
          <p:nvPr>
            <p:ph idx="1"/>
          </p:nvPr>
        </p:nvSpPr>
        <p:spPr>
          <a:xfrm>
            <a:off x="304800" y="1447800"/>
            <a:ext cx="8458200" cy="4953000"/>
          </a:xfrm>
        </p:spPr>
        <p:txBody>
          <a:bodyPr/>
          <a:lstStyle/>
          <a:p>
            <a:r>
              <a:rPr lang="en-US" sz="2800" dirty="0" smtClean="0">
                <a:ea typeface="ＭＳ Ｐゴシック" pitchFamily="-65" charset="-128"/>
                <a:cs typeface="ＭＳ Ｐゴシック" pitchFamily="-65" charset="-128"/>
              </a:rPr>
              <a:t>Introduce Toolkit</a:t>
            </a:r>
          </a:p>
          <a:p>
            <a:r>
              <a:rPr lang="en-US" sz="2800" dirty="0" smtClean="0">
                <a:ea typeface="ＭＳ Ｐゴシック" pitchFamily="-65" charset="-128"/>
                <a:cs typeface="ＭＳ Ｐゴシック" pitchFamily="-65" charset="-128"/>
              </a:rPr>
              <a:t>Grid Services Architecture</a:t>
            </a:r>
          </a:p>
          <a:p>
            <a:r>
              <a:rPr lang="en-US" sz="2800" dirty="0" smtClean="0">
                <a:ea typeface="ＭＳ Ｐゴシック" pitchFamily="-65" charset="-128"/>
                <a:cs typeface="ＭＳ Ｐゴシック" pitchFamily="-65" charset="-128"/>
              </a:rPr>
              <a:t>Introduce Generated Services</a:t>
            </a:r>
          </a:p>
          <a:p>
            <a:r>
              <a:rPr lang="en-US" sz="2800" dirty="0" smtClean="0">
                <a:ea typeface="ＭＳ Ｐゴシック" pitchFamily="-65" charset="-128"/>
                <a:cs typeface="ＭＳ Ｐゴシック" pitchFamily="-65" charset="-128"/>
              </a:rPr>
              <a:t>Service Extensions</a:t>
            </a:r>
          </a:p>
          <a:p>
            <a:r>
              <a:rPr lang="en-US" sz="2800" dirty="0" smtClean="0">
                <a:ea typeface="ＭＳ Ｐゴシック" pitchFamily="-65" charset="-128"/>
                <a:cs typeface="ＭＳ Ｐゴシック" pitchFamily="-65" charset="-128"/>
              </a:rPr>
              <a:t>Extension Development </a:t>
            </a:r>
          </a:p>
          <a:p>
            <a:r>
              <a:rPr lang="en-US" sz="2800" dirty="0" smtClean="0">
                <a:ea typeface="ＭＳ Ｐゴシック" pitchFamily="-65" charset="-128"/>
                <a:cs typeface="ＭＳ Ｐゴシック" pitchFamily="-65" charset="-128"/>
              </a:rPr>
              <a:t>Tutorial</a:t>
            </a:r>
            <a:endParaRPr lang="en-US" sz="2400"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dirty="0" smtClean="0">
                <a:ea typeface="ＭＳ Ｐゴシック" pitchFamily="-65" charset="-128"/>
                <a:cs typeface="ＭＳ Ｐゴシック" pitchFamily="-65" charset="-128"/>
              </a:rPr>
              <a:t>Grid Enablement process</a:t>
            </a:r>
            <a:endParaRPr lang="en-US" dirty="0">
              <a:ea typeface="ＭＳ Ｐゴシック" pitchFamily="-65" charset="-128"/>
              <a:cs typeface="ＭＳ Ｐゴシック" pitchFamily="-65" charset="-128"/>
            </a:endParaRPr>
          </a:p>
        </p:txBody>
      </p:sp>
      <p:sp>
        <p:nvSpPr>
          <p:cNvPr id="57347" name="Content Placeholder 2"/>
          <p:cNvSpPr>
            <a:spLocks noGrp="1"/>
          </p:cNvSpPr>
          <p:nvPr>
            <p:ph idx="1"/>
          </p:nvPr>
        </p:nvSpPr>
        <p:spPr>
          <a:xfrm>
            <a:off x="228600" y="1382713"/>
            <a:ext cx="8458200" cy="4953000"/>
          </a:xfrm>
        </p:spPr>
        <p:txBody>
          <a:bodyPr/>
          <a:lstStyle/>
          <a:p>
            <a:pPr eaLnBrk="1" hangingPunct="1"/>
            <a:r>
              <a:rPr lang="en-US" sz="1800" smtClean="0">
                <a:ea typeface="ＭＳ Ｐゴシック" pitchFamily="-65" charset="-128"/>
                <a:cs typeface="ＭＳ Ｐゴシック" pitchFamily="-65" charset="-128"/>
              </a:rPr>
              <a:t>An algorithm which is not connected to the grid.</a:t>
            </a:r>
          </a:p>
        </p:txBody>
      </p:sp>
      <p:sp>
        <p:nvSpPr>
          <p:cNvPr id="5" name="Cloud 4"/>
          <p:cNvSpPr/>
          <p:nvPr/>
        </p:nvSpPr>
        <p:spPr>
          <a:xfrm>
            <a:off x="228600" y="2743200"/>
            <a:ext cx="4876800" cy="2362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3200">
              <a:solidFill>
                <a:schemeClr val="tx1"/>
              </a:solidFill>
              <a:ea typeface="Arial" charset="0"/>
              <a:cs typeface="Arial" charset="0"/>
            </a:endParaRPr>
          </a:p>
        </p:txBody>
      </p:sp>
      <p:sp>
        <p:nvSpPr>
          <p:cNvPr id="6" name="Hexagon 5"/>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58371" name="Content Placeholder 2"/>
          <p:cNvSpPr>
            <a:spLocks noGrp="1"/>
          </p:cNvSpPr>
          <p:nvPr>
            <p:ph idx="1"/>
          </p:nvPr>
        </p:nvSpPr>
        <p:spPr>
          <a:xfrm>
            <a:off x="304800" y="1447800"/>
            <a:ext cx="4419600" cy="4953000"/>
          </a:xfrm>
        </p:spPr>
        <p:txBody>
          <a:bodyPr/>
          <a:lstStyle/>
          <a:p>
            <a:pPr eaLnBrk="1" hangingPunct="1"/>
            <a:r>
              <a:rPr lang="en-US" sz="1800">
                <a:ea typeface="ＭＳ Ｐゴシック" pitchFamily="-65" charset="-128"/>
                <a:cs typeface="ＭＳ Ｐゴシック" pitchFamily="-65" charset="-128"/>
              </a:rPr>
              <a:t>We will use the Introduce to describe the service and generate a grid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58373"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8" name="Hexagon 7"/>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59395" name="Content Placeholder 2"/>
          <p:cNvSpPr>
            <a:spLocks noGrp="1"/>
          </p:cNvSpPr>
          <p:nvPr>
            <p:ph idx="1"/>
          </p:nvPr>
        </p:nvSpPr>
        <p:spPr>
          <a:xfrm>
            <a:off x="304800" y="1447800"/>
            <a:ext cx="4419600" cy="4953000"/>
          </a:xfrm>
        </p:spPr>
        <p:txBody>
          <a:bodyPr/>
          <a:lstStyle/>
          <a:p>
            <a:pPr eaLnBrk="1" hangingPunct="1"/>
            <a:r>
              <a:rPr lang="en-US" sz="1800" smtClean="0">
                <a:ea typeface="ＭＳ Ｐゴシック" pitchFamily="-65" charset="-128"/>
                <a:cs typeface="ＭＳ Ｐゴシック" pitchFamily="-65" charset="-128"/>
              </a:rPr>
              <a:t>Will locate the schemas which describe the data models and will provide the wire protocol for transferring data instances.</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59397"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4" name="Oval 13"/>
          <p:cNvSpPr/>
          <p:nvPr/>
        </p:nvSpPr>
        <p:spPr>
          <a:xfrm>
            <a:off x="8001000" y="1905000"/>
            <a:ext cx="68580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1000">
                <a:solidFill>
                  <a:schemeClr val="tx1"/>
                </a:solidFill>
                <a:ea typeface="Arial" charset="0"/>
                <a:cs typeface="Arial" charset="0"/>
              </a:rPr>
              <a:t>GME</a:t>
            </a:r>
            <a:endParaRPr lang="en-US">
              <a:solidFill>
                <a:schemeClr val="tx1"/>
              </a:solidFill>
              <a:ea typeface="Arial" charset="0"/>
              <a:cs typeface="Arial" charset="0"/>
            </a:endParaRPr>
          </a:p>
        </p:txBody>
      </p:sp>
      <p:cxnSp>
        <p:nvCxnSpPr>
          <p:cNvPr id="18" name="Straight Arrow Connector 17"/>
          <p:cNvCxnSpPr/>
          <p:nvPr/>
        </p:nvCxnSpPr>
        <p:spPr>
          <a:xfrm rot="10800000">
            <a:off x="6324600" y="22098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402" name="Picture 5"/>
          <p:cNvPicPr>
            <a:picLocks noChangeAspect="1" noChangeArrowheads="1"/>
          </p:cNvPicPr>
          <p:nvPr/>
        </p:nvPicPr>
        <p:blipFill>
          <a:blip r:embed="rId3"/>
          <a:srcRect/>
          <a:stretch>
            <a:fillRect/>
          </a:stretch>
        </p:blipFill>
        <p:spPr bwMode="auto">
          <a:xfrm>
            <a:off x="7162800" y="2057400"/>
            <a:ext cx="230188" cy="266700"/>
          </a:xfrm>
          <a:prstGeom prst="rect">
            <a:avLst/>
          </a:prstGeom>
          <a:noFill/>
          <a:ln w="9525">
            <a:noFill/>
            <a:miter lim="800000"/>
            <a:headEnd/>
            <a:tailEnd/>
          </a:ln>
        </p:spPr>
      </p:pic>
      <p:sp>
        <p:nvSpPr>
          <p:cNvPr id="12" name="Hexagon 11"/>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
        <p:nvSpPr>
          <p:cNvPr id="13" name="Oval 12"/>
          <p:cNvSpPr/>
          <p:nvPr/>
        </p:nvSpPr>
        <p:spPr>
          <a:xfrm>
            <a:off x="7968864" y="2719589"/>
            <a:ext cx="85627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1000" dirty="0">
                <a:solidFill>
                  <a:schemeClr val="tx1"/>
                </a:solidFill>
                <a:ea typeface="Arial" charset="0"/>
                <a:cs typeface="Arial" charset="0"/>
              </a:rPr>
              <a:t>File System</a:t>
            </a:r>
            <a:endParaRPr lang="en-US" dirty="0">
              <a:solidFill>
                <a:schemeClr val="tx1"/>
              </a:solidFill>
              <a:ea typeface="Arial" charset="0"/>
              <a:cs typeface="Arial" charset="0"/>
            </a:endParaRPr>
          </a:p>
        </p:txBody>
      </p:sp>
      <p:cxnSp>
        <p:nvCxnSpPr>
          <p:cNvPr id="15" name="Straight Arrow Connector 14"/>
          <p:cNvCxnSpPr/>
          <p:nvPr/>
        </p:nvCxnSpPr>
        <p:spPr>
          <a:xfrm rot="10800000">
            <a:off x="6318250" y="2355850"/>
            <a:ext cx="1550988" cy="477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408" name="Picture 5"/>
          <p:cNvPicPr>
            <a:picLocks noChangeAspect="1" noChangeArrowheads="1"/>
          </p:cNvPicPr>
          <p:nvPr/>
        </p:nvPicPr>
        <p:blipFill>
          <a:blip r:embed="rId3"/>
          <a:srcRect/>
          <a:stretch>
            <a:fillRect/>
          </a:stretch>
        </p:blipFill>
        <p:spPr bwMode="auto">
          <a:xfrm>
            <a:off x="7227888" y="2492375"/>
            <a:ext cx="230187"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60419" name="Content Placeholder 2"/>
          <p:cNvSpPr>
            <a:spLocks noGrp="1"/>
          </p:cNvSpPr>
          <p:nvPr>
            <p:ph idx="1"/>
          </p:nvPr>
        </p:nvSpPr>
        <p:spPr>
          <a:xfrm>
            <a:off x="304800" y="1447800"/>
            <a:ext cx="4419600" cy="4953000"/>
          </a:xfrm>
        </p:spPr>
        <p:txBody>
          <a:bodyPr/>
          <a:lstStyle/>
          <a:p>
            <a:pPr eaLnBrk="1" hangingPunct="1"/>
            <a:r>
              <a:rPr lang="en-US" sz="1800" smtClean="0">
                <a:ea typeface="ＭＳ Ｐゴシック" pitchFamily="-65" charset="-128"/>
                <a:cs typeface="ＭＳ Ｐゴシック" pitchFamily="-65" charset="-128"/>
              </a:rPr>
              <a:t>Then we will describe the services layout, operations, security constraints, default properties, extensions, and service metadata .</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60421"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2" name="Hexagon 11"/>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61443"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Introduce will then generate the service which will be stubbed with the operations as described.</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cxnSp>
        <p:nvCxnSpPr>
          <p:cNvPr id="10" name="Straight Connector 9"/>
          <p:cNvCxnSpPr/>
          <p:nvPr/>
        </p:nvCxnSpPr>
        <p:spPr>
          <a:xfrm rot="16200000" flipH="1">
            <a:off x="4991100" y="3086100"/>
            <a:ext cx="1143000" cy="304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96000" y="2438400"/>
            <a:ext cx="838200" cy="685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61450"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4" name="Hexagon 13"/>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ounded Rectangle 12"/>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2467" name="Title 1"/>
          <p:cNvSpPr>
            <a:spLocks noGrp="1"/>
          </p:cNvSpPr>
          <p:nvPr>
            <p:ph type="title"/>
          </p:nvPr>
        </p:nvSpPr>
        <p:spPr/>
        <p:txBody>
          <a:bodyPr/>
          <a:lstStyle/>
          <a:p>
            <a:pPr eaLnBrk="1" hangingPunct="1"/>
            <a:r>
              <a:rPr lang="en-US" dirty="0" smtClean="0">
                <a:ea typeface="ＭＳ Ｐゴシック" pitchFamily="-65" charset="-128"/>
                <a:cs typeface="ＭＳ Ｐゴシック" pitchFamily="-65" charset="-128"/>
              </a:rPr>
              <a:t>Algorithm now </a:t>
            </a:r>
            <a:r>
              <a:rPr lang="en-US" dirty="0">
                <a:ea typeface="ＭＳ Ｐゴシック" pitchFamily="-65" charset="-128"/>
                <a:cs typeface="ＭＳ Ｐゴシック" pitchFamily="-65" charset="-128"/>
              </a:rPr>
              <a:t>available.</a:t>
            </a:r>
          </a:p>
        </p:txBody>
      </p:sp>
      <p:sp>
        <p:nvSpPr>
          <p:cNvPr id="62468" name="Content Placeholder 2"/>
          <p:cNvSpPr>
            <a:spLocks noGrp="1"/>
          </p:cNvSpPr>
          <p:nvPr>
            <p:ph idx="1"/>
          </p:nvPr>
        </p:nvSpPr>
        <p:spPr/>
        <p:txBody>
          <a:bodyPr/>
          <a:lstStyle/>
          <a:p>
            <a:pPr eaLnBrk="1" hangingPunct="1"/>
            <a:r>
              <a:rPr lang="en-US" sz="1800">
                <a:ea typeface="ＭＳ Ｐゴシック" pitchFamily="-65" charset="-128"/>
                <a:cs typeface="ＭＳ Ｐゴシック" pitchFamily="-65" charset="-128"/>
              </a:rPr>
              <a:t>Now that the service is generated we can put in our business logic to implement the service to utilize the algorithms we are wrapping.</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9" name="Left-Right Arrow 8"/>
          <p:cNvSpPr/>
          <p:nvPr/>
        </p:nvSpPr>
        <p:spPr>
          <a:xfrm>
            <a:off x="51054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10" name="Left-Right Arrow 9"/>
          <p:cNvSpPr/>
          <p:nvPr/>
        </p:nvSpPr>
        <p:spPr>
          <a:xfrm>
            <a:off x="73152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pic>
        <p:nvPicPr>
          <p:cNvPr id="62473" name="Picture 10" descr="tag.png"/>
          <p:cNvPicPr>
            <a:picLocks noChangeAspect="1"/>
          </p:cNvPicPr>
          <p:nvPr/>
        </p:nvPicPr>
        <p:blipFill>
          <a:blip r:embed="rId2"/>
          <a:srcRect/>
          <a:stretch>
            <a:fillRect/>
          </a:stretch>
        </p:blipFill>
        <p:spPr bwMode="auto">
          <a:xfrm>
            <a:off x="5334000" y="3810000"/>
            <a:ext cx="228600" cy="152400"/>
          </a:xfrm>
          <a:prstGeom prst="rect">
            <a:avLst/>
          </a:prstGeom>
          <a:noFill/>
          <a:ln w="9525">
            <a:noFill/>
            <a:miter lim="800000"/>
            <a:headEnd/>
            <a:tailEnd/>
          </a:ln>
        </p:spPr>
      </p:pic>
      <p:pic>
        <p:nvPicPr>
          <p:cNvPr id="62474" name="Picture 11" descr="tag.png"/>
          <p:cNvPicPr>
            <a:picLocks noChangeAspect="1"/>
          </p:cNvPicPr>
          <p:nvPr/>
        </p:nvPicPr>
        <p:blipFill>
          <a:blip r:embed="rId2"/>
          <a:srcRect/>
          <a:stretch>
            <a:fillRect/>
          </a:stretch>
        </p:blipFill>
        <p:spPr bwMode="auto">
          <a:xfrm>
            <a:off x="7543800" y="3810000"/>
            <a:ext cx="228600" cy="152400"/>
          </a:xfrm>
          <a:prstGeom prst="rect">
            <a:avLst/>
          </a:prstGeom>
          <a:noFill/>
          <a:ln w="9525">
            <a:noFill/>
            <a:miter lim="800000"/>
            <a:headEnd/>
            <a:tailEnd/>
          </a:ln>
        </p:spPr>
      </p:pic>
      <p:sp>
        <p:nvSpPr>
          <p:cNvPr id="62475" name="TextBox 13"/>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5" name="Oval 14"/>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4" name="Oval 13"/>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ea typeface="Arial" pitchFamily="-65" charset="0"/>
                <a:cs typeface="Arial" pitchFamily="-65" charset="0"/>
              </a:rPr>
              <a:t>Service implementation</a:t>
            </a:r>
            <a:endParaRPr lang="en-US">
              <a:solidFill>
                <a:schemeClr val="tx1"/>
              </a:solidFill>
              <a:ea typeface="Arial" pitchFamily="-65" charset="0"/>
              <a:cs typeface="Arial" pitchFamily="-65" charset="0"/>
            </a:endParaRPr>
          </a:p>
        </p:txBody>
      </p:sp>
      <p:sp>
        <p:nvSpPr>
          <p:cNvPr id="16" name="Hexagon 15"/>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3491" name="Title 1"/>
          <p:cNvSpPr>
            <a:spLocks noGrp="1"/>
          </p:cNvSpPr>
          <p:nvPr>
            <p:ph type="title"/>
          </p:nvPr>
        </p:nvSpPr>
        <p:spPr/>
        <p:txBody>
          <a:bodyPr/>
          <a:lstStyle/>
          <a:p>
            <a:pPr eaLnBrk="1" hangingPunct="1"/>
            <a:r>
              <a:rPr lang="en-US" dirty="0">
                <a:ea typeface="ＭＳ Ｐゴシック" pitchFamily="-65" charset="-128"/>
                <a:cs typeface="ＭＳ Ｐゴシック" pitchFamily="-65" charset="-128"/>
              </a:rPr>
              <a:t>How will users </a:t>
            </a:r>
            <a:r>
              <a:rPr lang="en-US" dirty="0" smtClean="0">
                <a:ea typeface="ＭＳ Ｐゴシック" pitchFamily="-65" charset="-128"/>
                <a:cs typeface="ＭＳ Ｐゴシック" pitchFamily="-65" charset="-128"/>
              </a:rPr>
              <a:t>find this new service</a:t>
            </a:r>
            <a:endParaRPr lang="en-US" dirty="0">
              <a:ea typeface="ＭＳ Ｐゴシック" pitchFamily="-65" charset="-128"/>
              <a:cs typeface="ＭＳ Ｐゴシック" pitchFamily="-65" charset="-128"/>
            </a:endParaRPr>
          </a:p>
        </p:txBody>
      </p:sp>
      <p:sp>
        <p:nvSpPr>
          <p:cNvPr id="63492"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The services metadata can be registered to a caGrid Index Service so that a user/service can locate and use the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63495" name="TextBox 7"/>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9" name="Oval 8"/>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0" name="Oval 9"/>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700" dirty="0">
                <a:solidFill>
                  <a:schemeClr val="tx1"/>
                </a:solidFill>
                <a:ea typeface="Arial" charset="0"/>
                <a:cs typeface="Arial" charset="0"/>
              </a:rPr>
              <a:t>Service implementation</a:t>
            </a:r>
            <a:endParaRPr lang="en-US" dirty="0">
              <a:solidFill>
                <a:schemeClr val="tx1"/>
              </a:solidFill>
              <a:ea typeface="Arial" charset="0"/>
              <a:cs typeface="Arial" charset="0"/>
            </a:endParaRPr>
          </a:p>
        </p:txBody>
      </p:sp>
      <p:sp>
        <p:nvSpPr>
          <p:cNvPr id="11" name="Hexagon 10"/>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ounded Rectangle 13"/>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4515" name="Title 1"/>
          <p:cNvSpPr>
            <a:spLocks noGrp="1"/>
          </p:cNvSpPr>
          <p:nvPr>
            <p:ph type="title"/>
          </p:nvPr>
        </p:nvSpPr>
        <p:spPr/>
        <p:txBody>
          <a:bodyPr/>
          <a:lstStyle/>
          <a:p>
            <a:pPr eaLnBrk="1" hangingPunct="1"/>
            <a:r>
              <a:rPr lang="en-US" dirty="0">
                <a:ea typeface="ＭＳ Ｐゴシック" pitchFamily="-65" charset="-128"/>
                <a:cs typeface="ＭＳ Ｐゴシック" pitchFamily="-65" charset="-128"/>
              </a:rPr>
              <a:t>How will users find</a:t>
            </a:r>
            <a:r>
              <a:rPr lang="en-US" dirty="0" smtClean="0">
                <a:ea typeface="ＭＳ Ｐゴシック" pitchFamily="-65" charset="-128"/>
                <a:cs typeface="ＭＳ Ｐゴシック" pitchFamily="-65" charset="-128"/>
              </a:rPr>
              <a:t> this new service</a:t>
            </a:r>
            <a:endParaRPr lang="en-US" dirty="0">
              <a:ea typeface="ＭＳ Ｐゴシック" pitchFamily="-65" charset="-128"/>
              <a:cs typeface="ＭＳ Ｐゴシック" pitchFamily="-65" charset="-128"/>
            </a:endParaRPr>
          </a:p>
        </p:txBody>
      </p:sp>
      <p:sp>
        <p:nvSpPr>
          <p:cNvPr id="64516"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When the service starts up in the container it will automatically register its metadata to a caGrid Index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10" name="Oval 9"/>
          <p:cNvSpPr/>
          <p:nvPr/>
        </p:nvSpPr>
        <p:spPr>
          <a:xfrm>
            <a:off x="4876800" y="5181600"/>
            <a:ext cx="1524000" cy="1371600"/>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charset="0"/>
                <a:cs typeface="Arial" charset="0"/>
              </a:rPr>
              <a:t>Index Service</a:t>
            </a:r>
            <a:r>
              <a:rPr lang="en-US">
                <a:solidFill>
                  <a:srgbClr val="FFFFFF"/>
                </a:solidFill>
                <a:ea typeface="Arial" charset="0"/>
                <a:cs typeface="Arial" charset="0"/>
              </a:rPr>
              <a:t/>
            </a:r>
            <a:br>
              <a:rPr lang="en-US">
                <a:solidFill>
                  <a:srgbClr val="FFFFFF"/>
                </a:solidFill>
                <a:ea typeface="Arial" charset="0"/>
                <a:cs typeface="Arial" charset="0"/>
              </a:rPr>
            </a:br>
            <a:endParaRPr lang="en-US">
              <a:solidFill>
                <a:srgbClr val="FFFFFF"/>
              </a:solidFill>
              <a:ea typeface="Arial" charset="0"/>
              <a:cs typeface="Arial" charset="0"/>
            </a:endParaRPr>
          </a:p>
        </p:txBody>
      </p:sp>
      <p:sp>
        <p:nvSpPr>
          <p:cNvPr id="11" name="Left Arrow 10"/>
          <p:cNvSpPr/>
          <p:nvPr/>
        </p:nvSpPr>
        <p:spPr>
          <a:xfrm rot="17731379">
            <a:off x="5791995" y="4653756"/>
            <a:ext cx="652462" cy="485775"/>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12" name="Left Arrow 11"/>
          <p:cNvSpPr/>
          <p:nvPr/>
        </p:nvSpPr>
        <p:spPr>
          <a:xfrm rot="2528368">
            <a:off x="4238625" y="4808538"/>
            <a:ext cx="892175" cy="484187"/>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pic>
        <p:nvPicPr>
          <p:cNvPr id="64524" name="Picture 12" descr="textDocument.png"/>
          <p:cNvPicPr>
            <a:picLocks noChangeAspect="1"/>
          </p:cNvPicPr>
          <p:nvPr/>
        </p:nvPicPr>
        <p:blipFill>
          <a:blip r:embed="rId2"/>
          <a:srcRect/>
          <a:stretch>
            <a:fillRect/>
          </a:stretch>
        </p:blipFill>
        <p:spPr bwMode="auto">
          <a:xfrm>
            <a:off x="6096000" y="4724400"/>
            <a:ext cx="152400" cy="152400"/>
          </a:xfrm>
          <a:prstGeom prst="rect">
            <a:avLst/>
          </a:prstGeom>
          <a:noFill/>
          <a:ln w="9525">
            <a:noFill/>
            <a:miter lim="800000"/>
            <a:headEnd/>
            <a:tailEnd/>
          </a:ln>
        </p:spPr>
      </p:pic>
      <p:sp>
        <p:nvSpPr>
          <p:cNvPr id="64525" name="TextBox 14"/>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6" name="Oval 1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5" name="Oval 14"/>
          <p:cNvSpPr/>
          <p:nvPr/>
        </p:nvSpPr>
        <p:spPr>
          <a:xfrm>
            <a:off x="6858000" y="3646744"/>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700" dirty="0">
                <a:solidFill>
                  <a:schemeClr val="tx1"/>
                </a:solidFill>
                <a:ea typeface="Arial" charset="0"/>
                <a:cs typeface="Arial" charset="0"/>
              </a:rPr>
              <a:t>Service implementation</a:t>
            </a:r>
            <a:endParaRPr lang="en-US" dirty="0">
              <a:solidFill>
                <a:schemeClr val="tx1"/>
              </a:solidFill>
              <a:ea typeface="Arial" charset="0"/>
              <a:cs typeface="Arial" charset="0"/>
            </a:endParaRPr>
          </a:p>
        </p:txBody>
      </p:sp>
      <p:sp>
        <p:nvSpPr>
          <p:cNvPr id="17" name="Hexagon 16"/>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65541"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8" name="Rectangle 7"/>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65539"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 Demonstration</a:t>
            </a:r>
          </a:p>
        </p:txBody>
      </p:sp>
      <p:sp>
        <p:nvSpPr>
          <p:cNvPr id="65540" name="Text Placeholder 5"/>
          <p:cNvSpPr>
            <a:spLocks noGrp="1"/>
          </p:cNvSpPr>
          <p:nvPr>
            <p:ph type="body" sz="half" idx="1"/>
          </p:nvPr>
        </p:nvSpPr>
        <p:spPr>
          <a:xfrm>
            <a:off x="457200" y="1600200"/>
            <a:ext cx="7772400" cy="4495800"/>
          </a:xfrm>
        </p:spPr>
        <p:txBody>
          <a:bodyPr/>
          <a:lstStyle/>
          <a:p>
            <a:pPr>
              <a:buFontTx/>
              <a:buNone/>
            </a:pPr>
            <a:endParaRPr lang="en-US">
              <a:ea typeface="ＭＳ Ｐゴシック" pitchFamily="-65" charset="-128"/>
              <a:cs typeface="ＭＳ Ｐゴシック" pitchFamily="-65" charset="-128"/>
            </a:endParaRPr>
          </a:p>
          <a:p>
            <a:pPr>
              <a:buFontTx/>
              <a:buNone/>
            </a:pPr>
            <a:endParaRPr lang="en-US">
              <a:ea typeface="ＭＳ Ｐゴシック" pitchFamily="-65" charset="-128"/>
              <a:cs typeface="ＭＳ Ｐゴシック" pitchFamily="-65" charset="-128"/>
            </a:endParaRPr>
          </a:p>
          <a:p>
            <a:pPr>
              <a:buFontTx/>
              <a:buNone/>
            </a:pPr>
            <a:r>
              <a:rPr lang="en-US">
                <a:ea typeface="ＭＳ Ｐゴシック" pitchFamily="-65" charset="-128"/>
                <a:cs typeface="ＭＳ Ｐゴシック" pitchFamily="-65" charset="-128"/>
              </a:rPr>
              <a:t>Service Creation Demonstration:</a:t>
            </a:r>
          </a:p>
          <a:p>
            <a:pPr>
              <a:buFontTx/>
              <a:buNone/>
            </a:pPr>
            <a:r>
              <a:rPr lang="en-US">
                <a:ea typeface="ＭＳ Ｐゴシック" pitchFamily="-65" charset="-128"/>
                <a:cs typeface="ＭＳ Ｐゴシック" pitchFamily="-65" charset="-128"/>
              </a:rPr>
              <a:t>	create a simple service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a:t>
            </a:r>
          </a:p>
        </p:txBody>
      </p:sp>
      <p:pic>
        <p:nvPicPr>
          <p:cNvPr id="8" name="ClipArt Placeholder 7" descr="Picture 2.png"/>
          <p:cNvPicPr>
            <a:picLocks noGrp="1" noChangeAspect="1"/>
          </p:cNvPicPr>
          <p:nvPr>
            <p:ph type="clipArt" sz="half" idx="2"/>
          </p:nvPr>
        </p:nvPicPr>
        <p:blipFill>
          <a:blip r:embed="rId2"/>
          <a:srcRect t="-60004" b="-60004"/>
          <a:stretch>
            <a:fillRect/>
          </a:stretch>
        </p:blipFill>
        <p:spPr>
          <a:xfrm>
            <a:off x="1295400" y="-152400"/>
            <a:ext cx="6705600" cy="7464724"/>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a:t>
            </a:r>
          </a:p>
        </p:txBody>
      </p:sp>
      <p:sp>
        <p:nvSpPr>
          <p:cNvPr id="20483" name="Rectangle 3"/>
          <p:cNvSpPr>
            <a:spLocks noGrp="1" noChangeArrowheads="1"/>
          </p:cNvSpPr>
          <p:nvPr>
            <p:ph idx="1"/>
          </p:nvPr>
        </p:nvSpPr>
        <p:spPr>
          <a:xfrm>
            <a:off x="390525" y="1447800"/>
            <a:ext cx="8296275" cy="4495800"/>
          </a:xfrm>
        </p:spPr>
        <p:txBody>
          <a:bodyPr/>
          <a:lstStyle/>
          <a:p>
            <a:pPr eaLnBrk="1" hangingPunct="1"/>
            <a:r>
              <a:rPr lang="en-US" sz="2000" dirty="0">
                <a:ea typeface="ＭＳ Ｐゴシック" pitchFamily="-65" charset="-128"/>
                <a:cs typeface="ＭＳ Ｐゴシック" pitchFamily="-65" charset="-128"/>
              </a:rPr>
              <a:t>A framework which enables fast and easy creation of </a:t>
            </a:r>
            <a:r>
              <a:rPr lang="en-US" sz="2000" dirty="0" err="1">
                <a:ea typeface="ＭＳ Ｐゴシック" pitchFamily="-65" charset="-128"/>
                <a:cs typeface="ＭＳ Ｐゴシック" pitchFamily="-65" charset="-128"/>
              </a:rPr>
              <a:t>Globus</a:t>
            </a:r>
            <a:r>
              <a:rPr lang="en-US" sz="2000" dirty="0">
                <a:ea typeface="ＭＳ Ｐゴシック" pitchFamily="-65" charset="-128"/>
                <a:cs typeface="ＭＳ Ｐゴシック" pitchFamily="-65" charset="-128"/>
              </a:rPr>
              <a:t> and Standards based grid services.</a:t>
            </a:r>
          </a:p>
          <a:p>
            <a:pPr eaLnBrk="1" hangingPunct="1"/>
            <a:r>
              <a:rPr lang="en-US" sz="2000" dirty="0">
                <a:ea typeface="ＭＳ Ｐゴシック" pitchFamily="-65" charset="-128"/>
                <a:cs typeface="ＭＳ Ｐゴシック" pitchFamily="-65" charset="-128"/>
              </a:rPr>
              <a:t>Provide easy to use graphical service authoring tool.</a:t>
            </a:r>
          </a:p>
          <a:p>
            <a:pPr eaLnBrk="1" hangingPunct="1"/>
            <a:r>
              <a:rPr lang="en-US" sz="2000" dirty="0">
                <a:ea typeface="ＭＳ Ｐゴシック" pitchFamily="-65" charset="-128"/>
                <a:cs typeface="ＭＳ Ｐゴシック" pitchFamily="-65" charset="-128"/>
              </a:rPr>
              <a:t>Hide all “grid-</a:t>
            </a:r>
            <a:r>
              <a:rPr lang="en-US" sz="2000" dirty="0" err="1">
                <a:ea typeface="ＭＳ Ｐゴシック" pitchFamily="-65" charset="-128"/>
                <a:cs typeface="ＭＳ Ｐゴシック" pitchFamily="-65" charset="-128"/>
              </a:rPr>
              <a:t>ness</a:t>
            </a:r>
            <a:r>
              <a:rPr lang="en-US" sz="2000" dirty="0">
                <a:ea typeface="ＭＳ Ｐゴシック" pitchFamily="-65" charset="-128"/>
                <a:cs typeface="ＭＳ Ｐゴシック" pitchFamily="-65" charset="-128"/>
              </a:rPr>
              <a:t>” from the developer.</a:t>
            </a:r>
          </a:p>
          <a:p>
            <a:pPr eaLnBrk="1" hangingPunct="1"/>
            <a:r>
              <a:rPr lang="en-US" sz="2000" dirty="0">
                <a:ea typeface="ＭＳ Ｐゴシック" pitchFamily="-65" charset="-128"/>
                <a:cs typeface="ＭＳ Ｐゴシック" pitchFamily="-65" charset="-128"/>
              </a:rPr>
              <a:t>Utilize best practice layered grid service architecture.</a:t>
            </a:r>
          </a:p>
          <a:p>
            <a:pPr eaLnBrk="1" hangingPunct="1"/>
            <a:r>
              <a:rPr lang="en-US" sz="2000" dirty="0">
                <a:ea typeface="ＭＳ Ｐゴシック" pitchFamily="-65" charset="-128"/>
                <a:cs typeface="ＭＳ Ｐゴシック" pitchFamily="-65" charset="-128"/>
              </a:rPr>
              <a:t>Handle all core service architecture requirements for strongly typed and highly interoperable grid services.</a:t>
            </a:r>
          </a:p>
          <a:p>
            <a:pPr eaLnBrk="1" hangingPunct="1"/>
            <a:endParaRPr lang="en-US" sz="2000" dirty="0">
              <a:ea typeface="ＭＳ Ｐゴシック" pitchFamily="-65" charset="-128"/>
              <a:cs typeface="ＭＳ Ｐゴシック" pitchFamily="-65" charset="-128"/>
            </a:endParaRPr>
          </a:p>
          <a:p>
            <a:pPr eaLnBrk="1" hangingPunct="1"/>
            <a:r>
              <a:rPr lang="en-US" sz="1600" dirty="0">
                <a:ea typeface="ＭＳ Ｐゴシック" pitchFamily="-65" charset="-128"/>
                <a:cs typeface="ＭＳ Ｐゴシック" pitchFamily="-65" charset="-128"/>
              </a:rPr>
              <a:t>Toolkit for creating and manipulating strongly typed grid services</a:t>
            </a:r>
          </a:p>
          <a:p>
            <a:pPr lvl="1" eaLnBrk="1" hangingPunct="1"/>
            <a:r>
              <a:rPr lang="en-US" sz="1400" dirty="0"/>
              <a:t>Command line and GUI tools for service skeleton generation and automatic service/client code generation</a:t>
            </a:r>
          </a:p>
          <a:p>
            <a:pPr eaLnBrk="1" hangingPunct="1"/>
            <a:r>
              <a:rPr lang="en-US" sz="1600" dirty="0">
                <a:ea typeface="ＭＳ Ｐゴシック" pitchFamily="-65" charset="-128"/>
                <a:cs typeface="ＭＳ Ｐゴシック" pitchFamily="-65" charset="-128"/>
              </a:rPr>
              <a:t>Utilizes other core grid services and architecture components</a:t>
            </a:r>
          </a:p>
          <a:p>
            <a:pPr lvl="1" eaLnBrk="1" hangingPunct="1"/>
            <a:r>
              <a:rPr lang="en-US" sz="1400" dirty="0" err="1"/>
              <a:t>caDSR</a:t>
            </a:r>
            <a:r>
              <a:rPr lang="en-US" sz="1400" dirty="0"/>
              <a:t> and GME for schemas of registered data types</a:t>
            </a:r>
          </a:p>
          <a:p>
            <a:pPr lvl="1" eaLnBrk="1" hangingPunct="1"/>
            <a:r>
              <a:rPr lang="en-US" sz="1400" dirty="0"/>
              <a:t>Security service architecture (Dorian, </a:t>
            </a:r>
            <a:r>
              <a:rPr lang="en-US" sz="1400" dirty="0" err="1"/>
              <a:t>GridGrouper</a:t>
            </a:r>
            <a:r>
              <a:rPr lang="en-US" sz="1400" dirty="0"/>
              <a:t>, CSM)</a:t>
            </a:r>
          </a:p>
          <a:p>
            <a:pPr lvl="1" eaLnBrk="1" hangingPunct="1"/>
            <a:r>
              <a:rPr lang="en-US" sz="1400" dirty="0"/>
              <a:t>Advertisement and Registration configuration and </a:t>
            </a:r>
          </a:p>
          <a:p>
            <a:pPr lvl="1" eaLnBrk="1" hangingPunct="1">
              <a:buFontTx/>
              <a:buNone/>
            </a:pPr>
            <a:r>
              <a:rPr lang="en-US" sz="1400" dirty="0"/>
              <a:t>	Index Service for discovery</a:t>
            </a:r>
          </a:p>
          <a:p>
            <a:pPr eaLnBrk="1" hangingPunct="1"/>
            <a:endParaRPr lang="en-US" sz="2400" dirty="0">
              <a:ea typeface="ＭＳ Ｐゴシック" pitchFamily="-65" charset="-128"/>
              <a:cs typeface="ＭＳ Ｐゴシック" pitchFamily="-65" charset="-128"/>
            </a:endParaRPr>
          </a:p>
          <a:p>
            <a:pPr eaLnBrk="1" hangingPunct="1"/>
            <a:endParaRPr lang="en-US" sz="2400"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a:t>
            </a:r>
          </a:p>
        </p:txBody>
      </p:sp>
      <p:sp>
        <p:nvSpPr>
          <p:cNvPr id="6" name="Text Placeholder 5"/>
          <p:cNvSpPr>
            <a:spLocks noGrp="1"/>
          </p:cNvSpPr>
          <p:nvPr>
            <p:ph type="body" sz="half" idx="1"/>
          </p:nvPr>
        </p:nvSpPr>
        <p:spPr>
          <a:xfrm>
            <a:off x="0" y="3276600"/>
            <a:ext cx="9144000" cy="2819400"/>
          </a:xfrm>
        </p:spPr>
        <p:txBody>
          <a:bodyPr/>
          <a:lstStyle/>
          <a:p>
            <a:r>
              <a:rPr lang="en-US" dirty="0" smtClean="0"/>
              <a:t>Creation </a:t>
            </a:r>
            <a:r>
              <a:rPr lang="en-US" dirty="0" err="1" smtClean="0"/>
              <a:t>Directory </a:t>
            </a:r>
            <a:r>
              <a:rPr lang="en-US" b="0" i="1" dirty="0" err="1" smtClean="0"/>
              <a:t>The</a:t>
            </a:r>
            <a:r>
              <a:rPr lang="en-US" b="0" i="1" dirty="0" smtClean="0"/>
              <a:t> creation directory is the location of which the grid service will be generated.</a:t>
            </a:r>
          </a:p>
          <a:p>
            <a:r>
              <a:rPr lang="en-US" i="1" dirty="0" smtClean="0"/>
              <a:t>Service </a:t>
            </a:r>
            <a:r>
              <a:rPr lang="en-US" i="1" dirty="0" err="1" smtClean="0"/>
              <a:t>Name </a:t>
            </a:r>
            <a:r>
              <a:rPr lang="en-US" b="0" i="1" dirty="0" err="1" smtClean="0"/>
              <a:t>Service</a:t>
            </a:r>
            <a:r>
              <a:rPr lang="en-US" b="0" i="1" dirty="0" smtClean="0"/>
              <a:t> name is the name that will be used to generate the service. The service name must be a valid java identifier.</a:t>
            </a:r>
          </a:p>
          <a:p>
            <a:r>
              <a:rPr lang="en-US" i="1" dirty="0" smtClean="0"/>
              <a:t>Package </a:t>
            </a:r>
            <a:r>
              <a:rPr lang="en-US" i="1" dirty="0" err="1" smtClean="0"/>
              <a:t>Name </a:t>
            </a:r>
            <a:r>
              <a:rPr lang="en-US" b="0" i="1" dirty="0" err="1" smtClean="0"/>
              <a:t>The</a:t>
            </a:r>
            <a:r>
              <a:rPr lang="en-US" b="0" i="1" dirty="0" smtClean="0"/>
              <a:t> package name is the base package to be used when generated the grid service source code.</a:t>
            </a:r>
          </a:p>
          <a:p>
            <a:r>
              <a:rPr lang="en-US" i="1" dirty="0" err="1" smtClean="0"/>
              <a:t>Namespace </a:t>
            </a:r>
            <a:r>
              <a:rPr lang="en-US" b="0" i="1" dirty="0" err="1" smtClean="0"/>
              <a:t>The</a:t>
            </a:r>
            <a:r>
              <a:rPr lang="en-US" b="0" i="1" dirty="0" smtClean="0"/>
              <a:t> namespace is the namespace to be used when defining the WSDL of the service.</a:t>
            </a:r>
            <a:endParaRPr lang="en-US" b="0" dirty="0"/>
          </a:p>
        </p:txBody>
      </p:sp>
      <p:pic>
        <p:nvPicPr>
          <p:cNvPr id="8" name="ClipArt Placeholder 7" descr="Picture 2.png"/>
          <p:cNvPicPr>
            <a:picLocks noGrp="1" noChangeAspect="1"/>
          </p:cNvPicPr>
          <p:nvPr>
            <p:ph type="clipArt" sz="half" idx="2"/>
          </p:nvPr>
        </p:nvPicPr>
        <p:blipFill>
          <a:blip r:embed="rId2"/>
          <a:srcRect t="-60004" b="-60004"/>
          <a:stretch>
            <a:fillRect/>
          </a:stretch>
        </p:blipFill>
        <p:spPr>
          <a:xfrm>
            <a:off x="2667000" y="0"/>
            <a:ext cx="3970149" cy="4419600"/>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Advanced Service </a:t>
            </a:r>
            <a:r>
              <a:rPr lang="en-US" dirty="0">
                <a:ea typeface="ＭＳ Ｐゴシック" pitchFamily="-65" charset="-128"/>
                <a:cs typeface="ＭＳ Ｐゴシック" pitchFamily="-65" charset="-128"/>
              </a:rPr>
              <a:t>Creation</a:t>
            </a:r>
          </a:p>
        </p:txBody>
      </p:sp>
      <p:sp>
        <p:nvSpPr>
          <p:cNvPr id="6" name="Text Placeholder 5"/>
          <p:cNvSpPr>
            <a:spLocks noGrp="1"/>
          </p:cNvSpPr>
          <p:nvPr>
            <p:ph type="body" sz="half" idx="1"/>
          </p:nvPr>
        </p:nvSpPr>
        <p:spPr>
          <a:xfrm>
            <a:off x="0" y="4419600"/>
            <a:ext cx="9144000" cy="1676400"/>
          </a:xfrm>
        </p:spPr>
        <p:txBody>
          <a:bodyPr/>
          <a:lstStyle/>
          <a:p>
            <a:r>
              <a:rPr lang="en-US" b="0" dirty="0" smtClean="0"/>
              <a:t>The advanced creation tab enables the developer to add specific extensions to the service such as Transfer or Enumeration capabilities as well as select the resource framework options like lifetime management and persistence capabilities.</a:t>
            </a:r>
          </a:p>
          <a:p>
            <a:r>
              <a:rPr lang="en-US" b="0" dirty="0" smtClean="0"/>
              <a:t>Extensions and resource framework options can be changed after a service is created so it is not critical to get all the extension you might want added at this point but is helpful if you know what you are trying to build.</a:t>
            </a:r>
            <a:endParaRPr lang="en-US" b="0" dirty="0"/>
          </a:p>
        </p:txBody>
      </p:sp>
      <p:pic>
        <p:nvPicPr>
          <p:cNvPr id="7" name="ClipArt Placeholder 6" descr="Picture 4.png"/>
          <p:cNvPicPr>
            <a:picLocks noGrp="1" noChangeAspect="1"/>
          </p:cNvPicPr>
          <p:nvPr>
            <p:ph type="clipArt" sz="half" idx="2"/>
          </p:nvPr>
        </p:nvPicPr>
        <p:blipFill>
          <a:blip r:embed="rId2"/>
          <a:srcRect t="-65942" b="-65942"/>
          <a:stretch>
            <a:fillRect/>
          </a:stretch>
        </p:blipFill>
        <p:spPr>
          <a:xfrm>
            <a:off x="1219200" y="-762000"/>
            <a:ext cx="6248400" cy="6955766"/>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 Service Creation Architecture</a:t>
            </a:r>
          </a:p>
        </p:txBody>
      </p:sp>
      <p:graphicFrame>
        <p:nvGraphicFramePr>
          <p:cNvPr id="68610" name="Object 2"/>
          <p:cNvGraphicFramePr>
            <a:graphicFrameLocks noChangeAspect="1"/>
          </p:cNvGraphicFramePr>
          <p:nvPr>
            <p:ph idx="1"/>
          </p:nvPr>
        </p:nvGraphicFramePr>
        <p:xfrm>
          <a:off x="1066800" y="1219200"/>
          <a:ext cx="7743825" cy="3335338"/>
        </p:xfrm>
        <a:graphic>
          <a:graphicData uri="http://schemas.openxmlformats.org/presentationml/2006/ole">
            <p:oleObj spid="_x0000_s86018" name="Visio" r:id="rId4" imgW="7493000" imgH="3225800" progId="">
              <p:embed/>
            </p:oleObj>
          </a:graphicData>
        </a:graphic>
      </p:graphicFrame>
      <p:sp>
        <p:nvSpPr>
          <p:cNvPr id="68612" name="Line 4"/>
          <p:cNvSpPr>
            <a:spLocks noChangeShapeType="1"/>
          </p:cNvSpPr>
          <p:nvPr/>
        </p:nvSpPr>
        <p:spPr bwMode="auto">
          <a:xfrm>
            <a:off x="2590800" y="3505200"/>
            <a:ext cx="152400" cy="914400"/>
          </a:xfrm>
          <a:prstGeom prst="line">
            <a:avLst/>
          </a:prstGeom>
          <a:noFill/>
          <a:ln w="9525">
            <a:solidFill>
              <a:srgbClr val="008000"/>
            </a:solidFill>
            <a:prstDash val="dash"/>
            <a:round/>
            <a:headEnd/>
            <a:tailEnd type="triangle" w="med" len="med"/>
          </a:ln>
        </p:spPr>
        <p:txBody>
          <a:bodyPr>
            <a:prstTxWarp prst="textNoShape">
              <a:avLst/>
            </a:prstTxWarp>
          </a:bodyPr>
          <a:lstStyle/>
          <a:p>
            <a:endParaRPr lang="en-US"/>
          </a:p>
        </p:txBody>
      </p:sp>
      <p:sp>
        <p:nvSpPr>
          <p:cNvPr id="68613" name="Rectangle 5"/>
          <p:cNvSpPr>
            <a:spLocks noChangeArrowheads="1"/>
          </p:cNvSpPr>
          <p:nvPr/>
        </p:nvSpPr>
        <p:spPr bwMode="auto">
          <a:xfrm>
            <a:off x="2057400" y="2895600"/>
            <a:ext cx="990600" cy="609600"/>
          </a:xfrm>
          <a:prstGeom prst="rect">
            <a:avLst/>
          </a:prstGeom>
          <a:solidFill>
            <a:srgbClr val="008000">
              <a:alpha val="14117"/>
            </a:srgbClr>
          </a:solidFill>
          <a:ln w="9525">
            <a:solidFill>
              <a:srgbClr val="008000"/>
            </a:solidFill>
            <a:prstDash val="sysDot"/>
            <a:miter lim="800000"/>
            <a:headEnd/>
            <a:tailEnd/>
          </a:ln>
        </p:spPr>
        <p:txBody>
          <a:bodyPr wrap="none" anchor="ctr">
            <a:prstTxWarp prst="textNoShape">
              <a:avLst/>
            </a:prstTxWarp>
          </a:bodyPr>
          <a:lstStyle/>
          <a:p>
            <a:endParaRPr lang="en-US"/>
          </a:p>
        </p:txBody>
      </p:sp>
      <p:sp>
        <p:nvSpPr>
          <p:cNvPr id="68614" name="Text Box 6"/>
          <p:cNvSpPr txBox="1">
            <a:spLocks noChangeArrowheads="1"/>
          </p:cNvSpPr>
          <p:nvPr/>
        </p:nvSpPr>
        <p:spPr bwMode="auto">
          <a:xfrm>
            <a:off x="2590800" y="4495800"/>
            <a:ext cx="6419850" cy="1190625"/>
          </a:xfrm>
          <a:prstGeom prst="rect">
            <a:avLst/>
          </a:prstGeom>
          <a:noFill/>
          <a:ln w="9525">
            <a:noFill/>
            <a:miter lim="800000"/>
            <a:headEnd/>
            <a:tailEnd/>
          </a:ln>
        </p:spPr>
        <p:txBody>
          <a:bodyPr wrap="none">
            <a:prstTxWarp prst="textNoShape">
              <a:avLst/>
            </a:prstTxWarp>
            <a:spAutoFit/>
          </a:bodyPr>
          <a:lstStyle/>
          <a:p>
            <a:r>
              <a:rPr lang="en-US" i="1" dirty="0">
                <a:solidFill>
                  <a:srgbClr val="008000"/>
                </a:solidFill>
              </a:rPr>
              <a:t>The Introduce Service Properties are a set if base properties</a:t>
            </a:r>
          </a:p>
          <a:p>
            <a:r>
              <a:rPr lang="en-US" i="1" dirty="0">
                <a:solidFill>
                  <a:srgbClr val="008000"/>
                </a:solidFill>
              </a:rPr>
              <a:t>required for creating this service such as desired location to </a:t>
            </a:r>
          </a:p>
          <a:p>
            <a:r>
              <a:rPr lang="en-US" i="1" dirty="0">
                <a:solidFill>
                  <a:srgbClr val="008000"/>
                </a:solidFill>
              </a:rPr>
              <a:t>create the service, namespace to use, package name to use, </a:t>
            </a:r>
          </a:p>
          <a:p>
            <a:r>
              <a:rPr lang="en-US" i="1" dirty="0">
                <a:solidFill>
                  <a:srgbClr val="008000"/>
                </a:solidFill>
              </a:rPr>
              <a:t>and service name.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Service</a:t>
            </a:r>
            <a:endParaRPr lang="en-US" dirty="0"/>
          </a:p>
        </p:txBody>
      </p:sp>
      <p:pic>
        <p:nvPicPr>
          <p:cNvPr id="4" name="Content Placeholder 3" descr="Picture 5.png"/>
          <p:cNvPicPr>
            <a:picLocks noGrp="1" noChangeAspect="1"/>
          </p:cNvPicPr>
          <p:nvPr>
            <p:ph idx="1"/>
          </p:nvPr>
        </p:nvPicPr>
        <p:blipFill>
          <a:blip r:embed="rId2"/>
          <a:srcRect l="-110579" r="-110579"/>
          <a:stretch>
            <a:fillRect/>
          </a:stretch>
        </p:blipFill>
        <p:spPr>
          <a:xfrm>
            <a:off x="-2743201" y="1219200"/>
            <a:ext cx="8978705" cy="5257800"/>
          </a:xfrm>
        </p:spPr>
      </p:pic>
      <p:sp>
        <p:nvSpPr>
          <p:cNvPr id="5" name="TextBox 4"/>
          <p:cNvSpPr txBox="1"/>
          <p:nvPr/>
        </p:nvSpPr>
        <p:spPr>
          <a:xfrm>
            <a:off x="3352800" y="1676400"/>
            <a:ext cx="5257800" cy="4247317"/>
          </a:xfrm>
          <a:prstGeom prst="rect">
            <a:avLst/>
          </a:prstGeom>
          <a:noFill/>
        </p:spPr>
        <p:txBody>
          <a:bodyPr wrap="square" rtlCol="0">
            <a:spAutoFit/>
          </a:bodyPr>
          <a:lstStyle/>
          <a:p>
            <a:pPr>
              <a:buFont typeface="Arial"/>
              <a:buChar char="•"/>
            </a:pPr>
            <a:r>
              <a:rPr lang="en-US" dirty="0" smtClean="0"/>
              <a:t>Master service deployment ant file</a:t>
            </a:r>
          </a:p>
          <a:p>
            <a:pPr>
              <a:buFont typeface="Arial"/>
              <a:buChar char="•"/>
            </a:pPr>
            <a:r>
              <a:rPr lang="en-US" dirty="0" smtClean="0"/>
              <a:t>Master service build ant file</a:t>
            </a:r>
          </a:p>
          <a:p>
            <a:pPr>
              <a:buFont typeface="Arial"/>
              <a:buChar char="•"/>
            </a:pPr>
            <a:r>
              <a:rPr lang="en-US" dirty="0" smtClean="0"/>
              <a:t>User editable deployment ant file</a:t>
            </a:r>
          </a:p>
          <a:p>
            <a:pPr>
              <a:buFont typeface="Arial"/>
              <a:buChar char="•"/>
            </a:pPr>
            <a:r>
              <a:rPr lang="en-US" dirty="0" smtClean="0"/>
              <a:t>User editable build ant file</a:t>
            </a:r>
          </a:p>
          <a:p>
            <a:pPr>
              <a:buFont typeface="Arial"/>
              <a:buChar char="•"/>
            </a:pPr>
            <a:r>
              <a:rPr lang="en-US" dirty="0" smtClean="0"/>
              <a:t>Client launch file for eclipse</a:t>
            </a:r>
          </a:p>
          <a:p>
            <a:pPr>
              <a:buFont typeface="Arial"/>
              <a:buChar char="•"/>
            </a:pPr>
            <a:r>
              <a:rPr lang="en-US" dirty="0" smtClean="0"/>
              <a:t>Introduce service properties file</a:t>
            </a:r>
          </a:p>
          <a:p>
            <a:pPr>
              <a:buFont typeface="Arial"/>
              <a:buChar char="•"/>
            </a:pPr>
            <a:r>
              <a:rPr lang="en-US" dirty="0" smtClean="0"/>
              <a:t>Introduce service model</a:t>
            </a:r>
          </a:p>
          <a:p>
            <a:pPr>
              <a:buFont typeface="Arial"/>
              <a:buChar char="•"/>
            </a:pPr>
            <a:r>
              <a:rPr lang="en-US" dirty="0" smtClean="0"/>
              <a:t>JNDI file used for configuring the resources of the services that </a:t>
            </a:r>
            <a:r>
              <a:rPr lang="en-US" dirty="0" err="1" smtClean="0"/>
              <a:t>Globus</a:t>
            </a:r>
            <a:r>
              <a:rPr lang="en-US" dirty="0" smtClean="0"/>
              <a:t> will load.</a:t>
            </a:r>
          </a:p>
          <a:p>
            <a:pPr>
              <a:buFont typeface="Arial"/>
              <a:buChar char="•"/>
            </a:pPr>
            <a:r>
              <a:rPr lang="en-US" dirty="0" smtClean="0"/>
              <a:t>Services libraries</a:t>
            </a:r>
          </a:p>
          <a:p>
            <a:pPr>
              <a:buFont typeface="Arial"/>
              <a:buChar char="•"/>
            </a:pPr>
            <a:r>
              <a:rPr lang="en-US" dirty="0" smtClean="0"/>
              <a:t>Namespace to package mapping file used for creating beans.</a:t>
            </a:r>
          </a:p>
          <a:p>
            <a:pPr>
              <a:buFont typeface="Arial"/>
              <a:buChar char="•"/>
            </a:pPr>
            <a:r>
              <a:rPr lang="en-US" dirty="0" smtClean="0"/>
              <a:t>Axis deployment configuration file</a:t>
            </a:r>
          </a:p>
          <a:p>
            <a:pPr>
              <a:buFont typeface="Arial"/>
              <a:buChar char="•"/>
            </a:pPr>
            <a:r>
              <a:rPr lang="en-US" dirty="0" smtClean="0"/>
              <a:t>Properties for the service deployment that are unique to the service.</a:t>
            </a:r>
            <a:endParaRPr lang="en-US" dirty="0"/>
          </a:p>
        </p:txBody>
      </p:sp>
      <p:cxnSp>
        <p:nvCxnSpPr>
          <p:cNvPr id="7" name="Straight Arrow Connector 6"/>
          <p:cNvCxnSpPr/>
          <p:nvPr/>
        </p:nvCxnSpPr>
        <p:spPr>
          <a:xfrm>
            <a:off x="2362200" y="16002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362200" y="1981200"/>
            <a:ext cx="9906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514600" y="2362200"/>
            <a:ext cx="9144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14600" y="2514600"/>
            <a:ext cx="838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7000" y="2971800"/>
            <a:ext cx="685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590800" y="3276600"/>
            <a:ext cx="7620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514600" y="35814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590800" y="4343400"/>
            <a:ext cx="8382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124200" y="4648200"/>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2514600" y="5181600"/>
            <a:ext cx="9144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2514600" y="54864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923330"/>
          </a:xfrm>
          <a:prstGeom prst="rect">
            <a:avLst/>
          </a:prstGeom>
          <a:noFill/>
        </p:spPr>
        <p:txBody>
          <a:bodyPr wrap="square" rtlCol="0">
            <a:spAutoFit/>
          </a:bodyPr>
          <a:lstStyle/>
          <a:p>
            <a:r>
              <a:rPr lang="en-US" dirty="0" smtClean="0"/>
              <a:t>The client package contains all code which is specific to only using the client API.</a:t>
            </a:r>
            <a:endParaRPr lang="en-US" dirty="0"/>
          </a:p>
        </p:txBody>
      </p:sp>
      <p:sp>
        <p:nvSpPr>
          <p:cNvPr id="6" name="Rectangle 5"/>
          <p:cNvSpPr/>
          <p:nvPr/>
        </p:nvSpPr>
        <p:spPr>
          <a:xfrm>
            <a:off x="1295400" y="2260600"/>
            <a:ext cx="2743200" cy="8509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3"/>
          <a:srcRect l="-35008" r="-35008"/>
          <a:stretch>
            <a:fillRect/>
          </a:stretch>
        </p:blipFill>
        <p:spPr>
          <a:xfrm>
            <a:off x="-1600200" y="1219200"/>
            <a:ext cx="8848578" cy="5181600"/>
          </a:xfrm>
        </p:spPr>
      </p:pic>
      <p:sp>
        <p:nvSpPr>
          <p:cNvPr id="5" name="TextBox 4"/>
          <p:cNvSpPr txBox="1"/>
          <p:nvPr/>
        </p:nvSpPr>
        <p:spPr>
          <a:xfrm>
            <a:off x="5638800" y="1676400"/>
            <a:ext cx="3200400" cy="1200329"/>
          </a:xfrm>
          <a:prstGeom prst="rect">
            <a:avLst/>
          </a:prstGeom>
          <a:noFill/>
        </p:spPr>
        <p:txBody>
          <a:bodyPr wrap="square" rtlCol="0">
            <a:spAutoFit/>
          </a:bodyPr>
          <a:lstStyle/>
          <a:p>
            <a:r>
              <a:rPr lang="en-US" dirty="0" smtClean="0"/>
              <a:t>The common package contains code that is used by both the client and the service.</a:t>
            </a:r>
            <a:endParaRPr lang="en-US" dirty="0"/>
          </a:p>
        </p:txBody>
      </p:sp>
      <p:sp>
        <p:nvSpPr>
          <p:cNvPr id="6" name="Rectangle 5"/>
          <p:cNvSpPr/>
          <p:nvPr/>
        </p:nvSpPr>
        <p:spPr>
          <a:xfrm>
            <a:off x="1295400" y="3073400"/>
            <a:ext cx="2895600" cy="8509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477328"/>
          </a:xfrm>
          <a:prstGeom prst="rect">
            <a:avLst/>
          </a:prstGeom>
          <a:noFill/>
        </p:spPr>
        <p:txBody>
          <a:bodyPr wrap="square" rtlCol="0">
            <a:spAutoFit/>
          </a:bodyPr>
          <a:lstStyle/>
          <a:p>
            <a:r>
              <a:rPr lang="en-US" dirty="0" smtClean="0"/>
              <a:t>The service package contains the code which is specific to the implementation of the service and is not needed by the client.</a:t>
            </a:r>
            <a:endParaRPr lang="en-US" dirty="0"/>
          </a:p>
        </p:txBody>
      </p:sp>
      <p:sp>
        <p:nvSpPr>
          <p:cNvPr id="6" name="Rectangle 5"/>
          <p:cNvSpPr/>
          <p:nvPr/>
        </p:nvSpPr>
        <p:spPr>
          <a:xfrm>
            <a:off x="1295400" y="3886200"/>
            <a:ext cx="4038600" cy="25908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862323"/>
          </a:xfrm>
          <a:prstGeom prst="rect">
            <a:avLst/>
          </a:prstGeom>
          <a:noFill/>
        </p:spPr>
        <p:txBody>
          <a:bodyPr wrap="square" rtlCol="0">
            <a:spAutoFit/>
          </a:bodyPr>
          <a:lstStyle/>
          <a:p>
            <a:r>
              <a:rPr lang="en-US" dirty="0" smtClean="0"/>
              <a:t>The client-</a:t>
            </a:r>
            <a:r>
              <a:rPr lang="en-US" dirty="0" err="1" smtClean="0"/>
              <a:t>config.wsdd</a:t>
            </a:r>
            <a:r>
              <a:rPr lang="en-US" dirty="0" smtClean="0"/>
              <a:t> provides the client side configuration for the java bean to serialization mapping.  This file will be used by default on the client to configure axis’ serialization however the client can forced to use an alternative configuration if so desired.</a:t>
            </a:r>
            <a:endParaRPr lang="en-US" dirty="0"/>
          </a:p>
        </p:txBody>
      </p:sp>
      <p:sp>
        <p:nvSpPr>
          <p:cNvPr id="6" name="Rectangle 5"/>
          <p:cNvSpPr/>
          <p:nvPr/>
        </p:nvSpPr>
        <p:spPr>
          <a:xfrm>
            <a:off x="1828800" y="2438400"/>
            <a:ext cx="1676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862323"/>
          </a:xfrm>
          <a:prstGeom prst="rect">
            <a:avLst/>
          </a:prstGeom>
          <a:noFill/>
        </p:spPr>
        <p:txBody>
          <a:bodyPr wrap="square" rtlCol="0">
            <a:spAutoFit/>
          </a:bodyPr>
          <a:lstStyle/>
          <a:p>
            <a:r>
              <a:rPr lang="en-US" dirty="0" smtClean="0"/>
              <a:t>Client java file that contains the implementation of the client API.  This is what a developer would use to leverage the service in their application.  The service developer can add operations to this file but cannot modify the operations that Introduce generates.</a:t>
            </a:r>
            <a:endParaRPr lang="en-US" dirty="0"/>
          </a:p>
        </p:txBody>
      </p:sp>
      <p:sp>
        <p:nvSpPr>
          <p:cNvPr id="6" name="Rectangle 5"/>
          <p:cNvSpPr/>
          <p:nvPr/>
        </p:nvSpPr>
        <p:spPr>
          <a:xfrm>
            <a:off x="1905000" y="2667000"/>
            <a:ext cx="1676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2600">
                <a:ea typeface="ＭＳ Ｐゴシック" pitchFamily="-65" charset="-128"/>
                <a:cs typeface="ＭＳ Ｐゴシック" pitchFamily="-65" charset="-128"/>
              </a:rPr>
              <a:t>Introduce Graphical Development Environment (GDE)</a:t>
            </a:r>
          </a:p>
        </p:txBody>
      </p:sp>
      <p:sp>
        <p:nvSpPr>
          <p:cNvPr id="22531" name="Rectangle 3"/>
          <p:cNvSpPr>
            <a:spLocks noGrp="1" noChangeArrowheads="1"/>
          </p:cNvSpPr>
          <p:nvPr>
            <p:ph idx="1"/>
          </p:nvPr>
        </p:nvSpPr>
        <p:spPr>
          <a:xfrm>
            <a:off x="0" y="1447800"/>
            <a:ext cx="4038600" cy="4648200"/>
          </a:xfrm>
        </p:spPr>
        <p:txBody>
          <a:bodyPr/>
          <a:lstStyle/>
          <a:p>
            <a:pPr eaLnBrk="1" hangingPunct="1"/>
            <a:r>
              <a:rPr lang="en-US" sz="1600">
                <a:ea typeface="ＭＳ Ｐゴシック" pitchFamily="-65" charset="-128"/>
                <a:cs typeface="ＭＳ Ｐゴシック" pitchFamily="-65" charset="-128"/>
              </a:rPr>
              <a:t>GUI for creating and manipulating a grid service</a:t>
            </a:r>
          </a:p>
          <a:p>
            <a:pPr lvl="1" eaLnBrk="1" hangingPunct="1"/>
            <a:r>
              <a:rPr lang="en-US" sz="1400"/>
              <a:t>Provides means of simple creation of service skeleton that a developer can then implement, build, and deploy</a:t>
            </a:r>
          </a:p>
          <a:p>
            <a:pPr lvl="1" eaLnBrk="1" hangingPunct="1"/>
            <a:r>
              <a:rPr lang="en-US" sz="1400"/>
              <a:t>Automatic code generation of complete WSRF compliant grid service which is configured to provide:</a:t>
            </a:r>
          </a:p>
          <a:p>
            <a:pPr lvl="2" eaLnBrk="1" hangingPunct="1"/>
            <a:r>
              <a:rPr lang="en-US" sz="1200">
                <a:ea typeface="ＭＳ Ｐゴシック" pitchFamily="-65" charset="-128"/>
              </a:rPr>
              <a:t>Security</a:t>
            </a:r>
          </a:p>
          <a:p>
            <a:pPr lvl="2" eaLnBrk="1" hangingPunct="1"/>
            <a:r>
              <a:rPr lang="en-US" sz="1200">
                <a:ea typeface="ＭＳ Ｐゴシック" pitchFamily="-65" charset="-128"/>
              </a:rPr>
              <a:t>Advertisement</a:t>
            </a:r>
          </a:p>
          <a:p>
            <a:pPr lvl="2" eaLnBrk="1" hangingPunct="1"/>
            <a:r>
              <a:rPr lang="en-US" sz="1200">
                <a:ea typeface="ＭＳ Ｐゴシック" pitchFamily="-65" charset="-128"/>
              </a:rPr>
              <a:t>Discovery</a:t>
            </a:r>
          </a:p>
          <a:p>
            <a:pPr lvl="2" eaLnBrk="1" hangingPunct="1"/>
            <a:r>
              <a:rPr lang="en-US" sz="1200">
                <a:ea typeface="ＭＳ Ｐゴシック" pitchFamily="-65" charset="-128"/>
              </a:rPr>
              <a:t>Complete UnBoxed Client API</a:t>
            </a:r>
          </a:p>
          <a:p>
            <a:pPr lvl="1" eaLnBrk="1" hangingPunct="1"/>
            <a:r>
              <a:rPr lang="en-US" sz="1400"/>
              <a:t>Provides a set of tools which enable the developer to add/remove/modify/import methods of the service as well create sub-services/resources.</a:t>
            </a:r>
          </a:p>
          <a:p>
            <a:pPr lvl="2" eaLnBrk="1" hangingPunct="1"/>
            <a:r>
              <a:rPr lang="en-US" sz="1200">
                <a:ea typeface="ＭＳ Ｐゴシック" pitchFamily="-65" charset="-128"/>
              </a:rPr>
              <a:t>Automatic code generation of all the required code, Globus grid service code/configuration, service configuration, implementation of the client, and stubbed implementation of the service</a:t>
            </a:r>
          </a:p>
        </p:txBody>
      </p:sp>
      <p:pic>
        <p:nvPicPr>
          <p:cNvPr id="22532" name="Picture 2"/>
          <p:cNvPicPr>
            <a:picLocks noChangeAspect="1" noChangeArrowheads="1"/>
          </p:cNvPicPr>
          <p:nvPr/>
        </p:nvPicPr>
        <p:blipFill>
          <a:blip r:embed="rId3"/>
          <a:srcRect/>
          <a:stretch>
            <a:fillRect/>
          </a:stretch>
        </p:blipFill>
        <p:spPr bwMode="auto">
          <a:xfrm>
            <a:off x="3962400" y="2133600"/>
            <a:ext cx="5043488" cy="356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4524316"/>
          </a:xfrm>
          <a:prstGeom prst="rect">
            <a:avLst/>
          </a:prstGeom>
          <a:noFill/>
        </p:spPr>
        <p:txBody>
          <a:bodyPr wrap="square" rtlCol="0">
            <a:spAutoFit/>
          </a:bodyPr>
          <a:lstStyle/>
          <a:p>
            <a:r>
              <a:rPr lang="en-US" dirty="0" smtClean="0"/>
              <a:t>Client Base java file.  This file contains all the core methods for configuring the connection to the service such as port type configuration for security and retrieval of the security metadata used for port type configuration.  This also contains utilities for subscribing for notifications to the service.  This class is managed by Introduce and is not editable by the user as Introduce will regenerate it after every save from Introduce.</a:t>
            </a:r>
            <a:endParaRPr lang="en-US" dirty="0"/>
          </a:p>
        </p:txBody>
      </p:sp>
      <p:sp>
        <p:nvSpPr>
          <p:cNvPr id="6" name="Rectangle 5"/>
          <p:cNvSpPr/>
          <p:nvPr/>
        </p:nvSpPr>
        <p:spPr>
          <a:xfrm flipV="1">
            <a:off x="1905000" y="28956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308324"/>
          </a:xfrm>
          <a:prstGeom prst="rect">
            <a:avLst/>
          </a:prstGeom>
          <a:noFill/>
        </p:spPr>
        <p:txBody>
          <a:bodyPr wrap="square" rtlCol="0">
            <a:spAutoFit/>
          </a:bodyPr>
          <a:lstStyle/>
          <a:p>
            <a:r>
              <a:rPr lang="en-US" dirty="0" smtClean="0"/>
              <a:t>The Constants class is a class where the user can add constants they might want to use in either the service and/or the client.  The Constants class is user editable and extends the generated Base class.</a:t>
            </a:r>
            <a:endParaRPr lang="en-US" dirty="0"/>
          </a:p>
        </p:txBody>
      </p:sp>
      <p:sp>
        <p:nvSpPr>
          <p:cNvPr id="6" name="Rectangle 5"/>
          <p:cNvSpPr/>
          <p:nvPr/>
        </p:nvSpPr>
        <p:spPr>
          <a:xfrm flipV="1">
            <a:off x="1828800" y="33147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031325"/>
          </a:xfrm>
          <a:prstGeom prst="rect">
            <a:avLst/>
          </a:prstGeom>
          <a:noFill/>
        </p:spPr>
        <p:txBody>
          <a:bodyPr wrap="square" rtlCol="0">
            <a:spAutoFit/>
          </a:bodyPr>
          <a:lstStyle/>
          <a:p>
            <a:r>
              <a:rPr lang="en-US" dirty="0" smtClean="0"/>
              <a:t>The Constants Base class is generated by Introduce and contains </a:t>
            </a:r>
            <a:r>
              <a:rPr lang="en-US" dirty="0" err="1" smtClean="0"/>
              <a:t>Qnames</a:t>
            </a:r>
            <a:r>
              <a:rPr lang="en-US" dirty="0" smtClean="0"/>
              <a:t> for all the resource property types as well as the service itself that the client and service will want to use.</a:t>
            </a:r>
            <a:endParaRPr lang="en-US" dirty="0"/>
          </a:p>
        </p:txBody>
      </p:sp>
      <p:sp>
        <p:nvSpPr>
          <p:cNvPr id="6" name="Rectangle 5"/>
          <p:cNvSpPr/>
          <p:nvPr/>
        </p:nvSpPr>
        <p:spPr>
          <a:xfrm flipV="1">
            <a:off x="1828800" y="35306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service basic interface is the interface that the client will implement to provide the operations used to communicate with the service.  This interface represents the interface that the developer described in the Introduce application.</a:t>
            </a:r>
            <a:endParaRPr lang="en-US" dirty="0"/>
          </a:p>
        </p:txBody>
      </p:sp>
      <p:sp>
        <p:nvSpPr>
          <p:cNvPr id="6" name="Rectangle 5"/>
          <p:cNvSpPr/>
          <p:nvPr/>
        </p:nvSpPr>
        <p:spPr>
          <a:xfrm flipV="1">
            <a:off x="1905000" y="3733800"/>
            <a:ext cx="14478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3416320"/>
          </a:xfrm>
          <a:prstGeom prst="rect">
            <a:avLst/>
          </a:prstGeom>
          <a:noFill/>
        </p:spPr>
        <p:txBody>
          <a:bodyPr wrap="square" rtlCol="0">
            <a:spAutoFit/>
          </a:bodyPr>
          <a:lstStyle/>
          <a:p>
            <a:r>
              <a:rPr lang="en-US" dirty="0" smtClean="0"/>
              <a:t>The authorization class is used by the service to determine if a user is authorized to invoke a particular operation.  The authorization class is used by the Introduce PDP (</a:t>
            </a:r>
            <a:r>
              <a:rPr lang="en-US" dirty="0" err="1" smtClean="0"/>
              <a:t>Globus</a:t>
            </a:r>
            <a:r>
              <a:rPr lang="en-US" dirty="0" smtClean="0"/>
              <a:t>’ Policy Decision Provider) when a call is made to the service.  It is auto generated by Introduce and should not be edited manually.  </a:t>
            </a:r>
            <a:endParaRPr lang="en-US" dirty="0"/>
          </a:p>
        </p:txBody>
      </p:sp>
      <p:sp>
        <p:nvSpPr>
          <p:cNvPr id="6" name="Rectangle 5"/>
          <p:cNvSpPr/>
          <p:nvPr/>
        </p:nvSpPr>
        <p:spPr>
          <a:xfrm flipV="1">
            <a:off x="2133600" y="4343400"/>
            <a:ext cx="22860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3139321"/>
          </a:xfrm>
          <a:prstGeom prst="rect">
            <a:avLst/>
          </a:prstGeom>
          <a:noFill/>
        </p:spPr>
        <p:txBody>
          <a:bodyPr wrap="square" rtlCol="0">
            <a:spAutoFit/>
          </a:bodyPr>
          <a:lstStyle/>
          <a:p>
            <a:r>
              <a:rPr lang="en-US" dirty="0" smtClean="0"/>
              <a:t>The provider </a:t>
            </a:r>
            <a:r>
              <a:rPr lang="en-US" dirty="0" err="1" smtClean="0"/>
              <a:t>impl</a:t>
            </a:r>
            <a:r>
              <a:rPr lang="en-US" dirty="0" smtClean="0"/>
              <a:t> class is an implementation of the port type automatically generated by Introduce.  This implementation unwraps the document literal calls into the </a:t>
            </a:r>
            <a:r>
              <a:rPr lang="en-US" dirty="0" err="1" smtClean="0"/>
              <a:t>Globus</a:t>
            </a:r>
            <a:r>
              <a:rPr lang="en-US" dirty="0" smtClean="0"/>
              <a:t>/Axis service and maps those to the RPC style calls described by the user which are implemented in the services </a:t>
            </a:r>
            <a:r>
              <a:rPr lang="en-US" dirty="0" err="1" smtClean="0"/>
              <a:t>impl</a:t>
            </a:r>
            <a:r>
              <a:rPr lang="en-US" dirty="0" smtClean="0"/>
              <a:t> class.</a:t>
            </a:r>
            <a:endParaRPr lang="en-US" dirty="0"/>
          </a:p>
        </p:txBody>
      </p:sp>
      <p:sp>
        <p:nvSpPr>
          <p:cNvPr id="6" name="Rectangle 5"/>
          <p:cNvSpPr/>
          <p:nvPr/>
        </p:nvSpPr>
        <p:spPr>
          <a:xfrm flipV="1">
            <a:off x="2120900" y="45593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754327"/>
          </a:xfrm>
          <a:prstGeom prst="rect">
            <a:avLst/>
          </a:prstGeom>
          <a:noFill/>
        </p:spPr>
        <p:txBody>
          <a:bodyPr wrap="square" rtlCol="0">
            <a:spAutoFit/>
          </a:bodyPr>
          <a:lstStyle/>
          <a:p>
            <a:r>
              <a:rPr lang="en-US" dirty="0" smtClean="0"/>
              <a:t>The </a:t>
            </a:r>
            <a:r>
              <a:rPr lang="en-US" dirty="0" err="1" smtClean="0"/>
              <a:t>Rosource</a:t>
            </a:r>
            <a:r>
              <a:rPr lang="en-US" dirty="0" smtClean="0"/>
              <a:t> class extends the base resource and gives the developer a location to add custom business logic for the resource instances of this service.</a:t>
            </a:r>
            <a:endParaRPr lang="en-US" dirty="0"/>
          </a:p>
        </p:txBody>
      </p:sp>
      <p:sp>
        <p:nvSpPr>
          <p:cNvPr id="6" name="Rectangle 5"/>
          <p:cNvSpPr/>
          <p:nvPr/>
        </p:nvSpPr>
        <p:spPr>
          <a:xfrm flipV="1">
            <a:off x="2362200" y="49530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Base class is auto generated by Introduce and should not be altered.  It contains the logic required for the resource to load and restore itself as well as the resource property instances and there topics required for notification support.</a:t>
            </a:r>
            <a:endParaRPr lang="en-US" dirty="0"/>
          </a:p>
        </p:txBody>
      </p:sp>
      <p:sp>
        <p:nvSpPr>
          <p:cNvPr id="6" name="Rectangle 5"/>
          <p:cNvSpPr/>
          <p:nvPr/>
        </p:nvSpPr>
        <p:spPr>
          <a:xfrm flipV="1">
            <a:off x="2438400" y="51816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Configuration class is a bean that is loaded via JNDI and should not be edited.  It contains the configuration properties for the resource like should the resource perform registration to an index service when it is created.</a:t>
            </a:r>
            <a:endParaRPr lang="en-US" dirty="0"/>
          </a:p>
        </p:txBody>
      </p:sp>
      <p:sp>
        <p:nvSpPr>
          <p:cNvPr id="6" name="Rectangle 5"/>
          <p:cNvSpPr/>
          <p:nvPr/>
        </p:nvSpPr>
        <p:spPr>
          <a:xfrm flipV="1">
            <a:off x="2438400" y="5334000"/>
            <a:ext cx="2819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Home class provides the functionality of creating new resources, locating them, storing them and reloading them.  It is the resource manager for the service instance.  It is an Introduce managed class and should not be edited.  </a:t>
            </a:r>
            <a:endParaRPr lang="en-US" dirty="0"/>
          </a:p>
        </p:txBody>
      </p:sp>
      <p:sp>
        <p:nvSpPr>
          <p:cNvPr id="6" name="Rectangle 5"/>
          <p:cNvSpPr/>
          <p:nvPr/>
        </p:nvSpPr>
        <p:spPr>
          <a:xfrm flipV="1">
            <a:off x="2438400" y="5549900"/>
            <a:ext cx="2819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Introduce Requirements</a:t>
            </a:r>
          </a:p>
        </p:txBody>
      </p:sp>
      <p:sp>
        <p:nvSpPr>
          <p:cNvPr id="24579" name="Rectangle 3"/>
          <p:cNvSpPr>
            <a:spLocks noGrp="1" noChangeArrowheads="1"/>
          </p:cNvSpPr>
          <p:nvPr>
            <p:ph idx="1"/>
          </p:nvPr>
        </p:nvSpPr>
        <p:spPr/>
        <p:txBody>
          <a:bodyPr/>
          <a:lstStyle/>
          <a:p>
            <a:r>
              <a:rPr lang="en-US" sz="2400" dirty="0">
                <a:ea typeface="ＭＳ Ｐゴシック" pitchFamily="-65" charset="-128"/>
                <a:cs typeface="ＭＳ Ｐゴシック" pitchFamily="-65" charset="-128"/>
              </a:rPr>
              <a:t>Utilize best practice layered grid service architecture</a:t>
            </a:r>
          </a:p>
          <a:p>
            <a:r>
              <a:rPr lang="en-US" sz="2400" dirty="0">
                <a:ea typeface="ＭＳ Ｐゴシック" pitchFamily="-65" charset="-128"/>
                <a:cs typeface="ＭＳ Ｐゴシック" pitchFamily="-65" charset="-128"/>
              </a:rPr>
              <a:t>Enable development of strongly-typed services</a:t>
            </a:r>
          </a:p>
          <a:p>
            <a:pPr lvl="1"/>
            <a:r>
              <a:rPr lang="en-US" sz="2000" dirty="0"/>
              <a:t>discovery and use of published data types</a:t>
            </a:r>
          </a:p>
          <a:p>
            <a:pPr lvl="1"/>
            <a:r>
              <a:rPr lang="en-US" sz="2000" dirty="0"/>
              <a:t>self describing services through use of metadata</a:t>
            </a:r>
          </a:p>
          <a:p>
            <a:pPr lvl="1"/>
            <a:r>
              <a:rPr lang="en-US" sz="2000" dirty="0"/>
              <a:t>advertisement and registration configuration with Index Service</a:t>
            </a:r>
          </a:p>
          <a:p>
            <a:r>
              <a:rPr lang="en-US" sz="2400" dirty="0">
                <a:ea typeface="ＭＳ Ｐゴシック" pitchFamily="-65" charset="-128"/>
                <a:cs typeface="ＭＳ Ｐゴシック" pitchFamily="-65" charset="-128"/>
              </a:rPr>
              <a:t>Generate meaningful object-oriented client APIs</a:t>
            </a:r>
          </a:p>
          <a:p>
            <a:r>
              <a:rPr lang="en-US" sz="2400" dirty="0">
                <a:ea typeface="ＭＳ Ｐゴシック" pitchFamily="-65" charset="-128"/>
                <a:cs typeface="ＭＳ Ｐゴシック" pitchFamily="-65" charset="-128"/>
              </a:rPr>
              <a:t>Customizable and extensible via the use of plug-ins </a:t>
            </a:r>
          </a:p>
          <a:p>
            <a:r>
              <a:rPr lang="en-US" sz="2400" dirty="0">
                <a:ea typeface="ＭＳ Ｐゴシック" pitchFamily="-65" charset="-128"/>
                <a:cs typeface="ＭＳ Ｐゴシック" pitchFamily="-65" charset="-128"/>
              </a:rPr>
              <a:t>Allow for implementation of secure services</a:t>
            </a:r>
          </a:p>
          <a:p>
            <a:pPr lvl="1"/>
            <a:r>
              <a:rPr lang="en-US" sz="2000" dirty="0"/>
              <a:t>provide customizable service-, method-, and resource- level security</a:t>
            </a: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20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fade">
                                      <p:cBhvr>
                                        <p:cTn id="12" dur="2000"/>
                                        <p:tgtEl>
                                          <p:spTgt spid="2457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Effect transition="in" filter="fade">
                                      <p:cBhvr>
                                        <p:cTn id="15" dur="2000"/>
                                        <p:tgtEl>
                                          <p:spTgt spid="2457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579">
                                            <p:txEl>
                                              <p:pRg st="3" end="3"/>
                                            </p:txEl>
                                          </p:spTgt>
                                        </p:tgtEl>
                                        <p:attrNameLst>
                                          <p:attrName>style.visibility</p:attrName>
                                        </p:attrNameLst>
                                      </p:cBhvr>
                                      <p:to>
                                        <p:strVal val="visible"/>
                                      </p:to>
                                    </p:set>
                                    <p:animEffect transition="in" filter="fade">
                                      <p:cBhvr>
                                        <p:cTn id="18" dur="2000"/>
                                        <p:tgtEl>
                                          <p:spTgt spid="2457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Effect transition="in" filter="fade">
                                      <p:cBhvr>
                                        <p:cTn id="21" dur="2000"/>
                                        <p:tgtEl>
                                          <p:spTgt spid="2457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579">
                                            <p:txEl>
                                              <p:pRg st="5" end="5"/>
                                            </p:txEl>
                                          </p:spTgt>
                                        </p:tgtEl>
                                        <p:attrNameLst>
                                          <p:attrName>style.visibility</p:attrName>
                                        </p:attrNameLst>
                                      </p:cBhvr>
                                      <p:to>
                                        <p:strVal val="visible"/>
                                      </p:to>
                                    </p:set>
                                    <p:animEffect transition="in" filter="fade">
                                      <p:cBhvr>
                                        <p:cTn id="26" dur="2000"/>
                                        <p:tgtEl>
                                          <p:spTgt spid="2457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fade">
                                      <p:cBhvr>
                                        <p:cTn id="31" dur="2000"/>
                                        <p:tgtEl>
                                          <p:spTgt spid="2457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579">
                                            <p:txEl>
                                              <p:pRg st="7" end="7"/>
                                            </p:txEl>
                                          </p:spTgt>
                                        </p:tgtEl>
                                        <p:attrNameLst>
                                          <p:attrName>style.visibility</p:attrName>
                                        </p:attrNameLst>
                                      </p:cBhvr>
                                      <p:to>
                                        <p:strVal val="visible"/>
                                      </p:to>
                                    </p:set>
                                    <p:animEffect transition="in" filter="fade">
                                      <p:cBhvr>
                                        <p:cTn id="36" dur="2000"/>
                                        <p:tgtEl>
                                          <p:spTgt spid="24579">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579">
                                            <p:txEl>
                                              <p:pRg st="8" end="8"/>
                                            </p:txEl>
                                          </p:spTgt>
                                        </p:tgtEl>
                                        <p:attrNameLst>
                                          <p:attrName>style.visibility</p:attrName>
                                        </p:attrNameLst>
                                      </p:cBhvr>
                                      <p:to>
                                        <p:strVal val="visible"/>
                                      </p:to>
                                    </p:set>
                                    <p:animEffect transition="in" filter="fade">
                                      <p:cBhvr>
                                        <p:cTn id="39" dur="20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308324"/>
          </a:xfrm>
          <a:prstGeom prst="rect">
            <a:avLst/>
          </a:prstGeom>
          <a:noFill/>
        </p:spPr>
        <p:txBody>
          <a:bodyPr wrap="square" rtlCol="0">
            <a:spAutoFit/>
          </a:bodyPr>
          <a:lstStyle/>
          <a:p>
            <a:r>
              <a:rPr lang="en-US" dirty="0" smtClean="0"/>
              <a:t>The Configuration class is where any preset service property values can be accessed.  It is also loaded via JNDI and should not be altered.  It can be accessed anywhere within a service or its resources statically.</a:t>
            </a:r>
            <a:endParaRPr lang="en-US" dirty="0"/>
          </a:p>
        </p:txBody>
      </p:sp>
      <p:sp>
        <p:nvSpPr>
          <p:cNvPr id="6" name="Rectangle 5"/>
          <p:cNvSpPr/>
          <p:nvPr/>
        </p:nvSpPr>
        <p:spPr>
          <a:xfrm flipV="1">
            <a:off x="1828800" y="5778500"/>
            <a:ext cx="2362200" cy="1905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4524316"/>
          </a:xfrm>
          <a:prstGeom prst="rect">
            <a:avLst/>
          </a:prstGeom>
          <a:noFill/>
        </p:spPr>
        <p:txBody>
          <a:bodyPr wrap="square" rtlCol="0">
            <a:spAutoFit/>
          </a:bodyPr>
          <a:lstStyle/>
          <a:p>
            <a:r>
              <a:rPr lang="en-US" dirty="0" smtClean="0"/>
              <a:t>The </a:t>
            </a:r>
            <a:r>
              <a:rPr lang="en-US" dirty="0" err="1" smtClean="0"/>
              <a:t>Impl</a:t>
            </a:r>
            <a:r>
              <a:rPr lang="en-US" dirty="0" smtClean="0"/>
              <a:t> class is where the developer will be able to put the business logic for implementing the operations and functionality of the service and it extends the </a:t>
            </a:r>
            <a:r>
              <a:rPr lang="en-US" dirty="0" err="1" smtClean="0"/>
              <a:t>Impl</a:t>
            </a:r>
            <a:r>
              <a:rPr lang="en-US" dirty="0" smtClean="0"/>
              <a:t> Base class.  A method will be stubbed for each operation the developer described within Introduce and this is where the developer will put the implementation.  These are the first area the developer will receive in coming calls to the service.</a:t>
            </a:r>
            <a:endParaRPr lang="en-US" dirty="0"/>
          </a:p>
        </p:txBody>
      </p:sp>
      <p:sp>
        <p:nvSpPr>
          <p:cNvPr id="6" name="Rectangle 5"/>
          <p:cNvSpPr/>
          <p:nvPr/>
        </p:nvSpPr>
        <p:spPr>
          <a:xfrm flipV="1">
            <a:off x="1828800" y="5956300"/>
            <a:ext cx="17526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754327"/>
          </a:xfrm>
          <a:prstGeom prst="rect">
            <a:avLst/>
          </a:prstGeom>
          <a:noFill/>
        </p:spPr>
        <p:txBody>
          <a:bodyPr wrap="square" rtlCol="0">
            <a:spAutoFit/>
          </a:bodyPr>
          <a:lstStyle/>
          <a:p>
            <a:r>
              <a:rPr lang="en-US" dirty="0" smtClean="0"/>
              <a:t>The </a:t>
            </a:r>
            <a:r>
              <a:rPr lang="en-US" dirty="0" err="1" smtClean="0"/>
              <a:t>Impl</a:t>
            </a:r>
            <a:r>
              <a:rPr lang="en-US" dirty="0" smtClean="0"/>
              <a:t> Base class contains the basic generated functionality of the service such as access to the Resource Home and Configuration.</a:t>
            </a:r>
            <a:endParaRPr lang="en-US" dirty="0"/>
          </a:p>
        </p:txBody>
      </p:sp>
      <p:sp>
        <p:nvSpPr>
          <p:cNvPr id="6" name="Rectangle 5"/>
          <p:cNvSpPr/>
          <p:nvPr/>
        </p:nvSpPr>
        <p:spPr>
          <a:xfrm flipV="1">
            <a:off x="1828800" y="6172200"/>
            <a:ext cx="19812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16"/>
          <p:cNvSpPr>
            <a:spLocks noChangeArrowheads="1"/>
          </p:cNvSpPr>
          <p:nvPr/>
        </p:nvSpPr>
        <p:spPr bwMode="auto">
          <a:xfrm>
            <a:off x="0" y="1150938"/>
            <a:ext cx="820738" cy="57070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pic>
        <p:nvPicPr>
          <p:cNvPr id="70659" name="Picture 2"/>
          <p:cNvPicPr>
            <a:picLocks noChangeAspect="1" noChangeArrowheads="1"/>
          </p:cNvPicPr>
          <p:nvPr/>
        </p:nvPicPr>
        <p:blipFill>
          <a:blip r:embed="rId3"/>
          <a:srcRect/>
          <a:stretch>
            <a:fillRect/>
          </a:stretch>
        </p:blipFill>
        <p:spPr bwMode="auto">
          <a:xfrm>
            <a:off x="3148013" y="1614488"/>
            <a:ext cx="2295525" cy="4133850"/>
          </a:xfrm>
          <a:prstGeom prst="rect">
            <a:avLst/>
          </a:prstGeom>
          <a:noFill/>
          <a:ln w="28575">
            <a:noFill/>
            <a:miter lim="800000"/>
            <a:headEnd/>
            <a:tailEnd/>
          </a:ln>
        </p:spPr>
      </p:pic>
      <p:pic>
        <p:nvPicPr>
          <p:cNvPr id="70660" name="Picture 3"/>
          <p:cNvPicPr>
            <a:picLocks noChangeAspect="1" noChangeArrowheads="1"/>
          </p:cNvPicPr>
          <p:nvPr/>
        </p:nvPicPr>
        <p:blipFill>
          <a:blip r:embed="rId4"/>
          <a:srcRect/>
          <a:stretch>
            <a:fillRect/>
          </a:stretch>
        </p:blipFill>
        <p:spPr bwMode="auto">
          <a:xfrm>
            <a:off x="185738" y="1446213"/>
            <a:ext cx="2725737" cy="4805362"/>
          </a:xfrm>
          <a:prstGeom prst="rect">
            <a:avLst/>
          </a:prstGeom>
          <a:noFill/>
          <a:ln w="28575">
            <a:noFill/>
            <a:miter lim="800000"/>
            <a:headEnd/>
            <a:tailEnd/>
          </a:ln>
        </p:spPr>
      </p:pic>
      <p:sp>
        <p:nvSpPr>
          <p:cNvPr id="70661" name="Rectangle 4"/>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Created Skeleton Layout</a:t>
            </a:r>
          </a:p>
        </p:txBody>
      </p:sp>
      <p:sp>
        <p:nvSpPr>
          <p:cNvPr id="675845" name="Rectangle 5"/>
          <p:cNvSpPr>
            <a:spLocks noChangeArrowheads="1"/>
          </p:cNvSpPr>
          <p:nvPr/>
        </p:nvSpPr>
        <p:spPr bwMode="auto">
          <a:xfrm>
            <a:off x="152400" y="3962400"/>
            <a:ext cx="2743200" cy="2276475"/>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46" name="Rectangle 6"/>
          <p:cNvSpPr>
            <a:spLocks noChangeArrowheads="1"/>
          </p:cNvSpPr>
          <p:nvPr/>
        </p:nvSpPr>
        <p:spPr bwMode="auto">
          <a:xfrm>
            <a:off x="177800" y="1566863"/>
            <a:ext cx="2725738" cy="2014537"/>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7" name="Rectangle 7"/>
          <p:cNvSpPr>
            <a:spLocks noChangeArrowheads="1"/>
          </p:cNvSpPr>
          <p:nvPr/>
        </p:nvSpPr>
        <p:spPr bwMode="auto">
          <a:xfrm>
            <a:off x="3152775" y="1608138"/>
            <a:ext cx="2293938" cy="4183062"/>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8" name="Rectangle 8"/>
          <p:cNvSpPr>
            <a:spLocks noChangeArrowheads="1"/>
          </p:cNvSpPr>
          <p:nvPr/>
        </p:nvSpPr>
        <p:spPr bwMode="auto">
          <a:xfrm>
            <a:off x="185738" y="3570288"/>
            <a:ext cx="2740025" cy="161925"/>
          </a:xfrm>
          <a:prstGeom prst="rect">
            <a:avLst/>
          </a:prstGeom>
          <a:solidFill>
            <a:srgbClr val="FF6600">
              <a:alpha val="20000"/>
            </a:srgbClr>
          </a:solidFill>
          <a:ln w="28575">
            <a:noFill/>
            <a:miter lim="800000"/>
            <a:headEnd/>
            <a:tailEnd/>
          </a:ln>
        </p:spPr>
        <p:txBody>
          <a:bodyPr wrap="none" anchor="ctr">
            <a:prstTxWarp prst="textNoShape">
              <a:avLst/>
            </a:prstTxWarp>
          </a:bodyPr>
          <a:lstStyle/>
          <a:p>
            <a:endParaRPr lang="en-US"/>
          </a:p>
        </p:txBody>
      </p:sp>
      <p:sp>
        <p:nvSpPr>
          <p:cNvPr id="675849" name="Rectangle 9"/>
          <p:cNvSpPr>
            <a:spLocks noChangeArrowheads="1"/>
          </p:cNvSpPr>
          <p:nvPr/>
        </p:nvSpPr>
        <p:spPr bwMode="auto">
          <a:xfrm>
            <a:off x="5637213" y="1655763"/>
            <a:ext cx="762000"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50" name="Rectangle 10"/>
          <p:cNvSpPr>
            <a:spLocks noChangeArrowheads="1"/>
          </p:cNvSpPr>
          <p:nvPr/>
        </p:nvSpPr>
        <p:spPr bwMode="auto">
          <a:xfrm>
            <a:off x="5637213" y="1960563"/>
            <a:ext cx="762000" cy="228600"/>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51" name="Rectangle 11"/>
          <p:cNvSpPr>
            <a:spLocks noChangeArrowheads="1"/>
          </p:cNvSpPr>
          <p:nvPr/>
        </p:nvSpPr>
        <p:spPr bwMode="auto">
          <a:xfrm>
            <a:off x="5637213" y="2265363"/>
            <a:ext cx="762000" cy="228600"/>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675852" name="Text Box 12"/>
          <p:cNvSpPr txBox="1">
            <a:spLocks noChangeArrowheads="1"/>
          </p:cNvSpPr>
          <p:nvPr/>
        </p:nvSpPr>
        <p:spPr bwMode="auto">
          <a:xfrm>
            <a:off x="6323013" y="1579563"/>
            <a:ext cx="2390775"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65" charset="0"/>
              </a:rPr>
              <a:t>= introduce managed</a:t>
            </a:r>
          </a:p>
        </p:txBody>
      </p:sp>
      <p:sp>
        <p:nvSpPr>
          <p:cNvPr id="675853" name="Text Box 13"/>
          <p:cNvSpPr txBox="1">
            <a:spLocks noChangeArrowheads="1"/>
          </p:cNvSpPr>
          <p:nvPr/>
        </p:nvSpPr>
        <p:spPr bwMode="auto">
          <a:xfrm>
            <a:off x="6323013" y="1884363"/>
            <a:ext cx="2586037"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65" charset="0"/>
              </a:rPr>
              <a:t>= globus/axis managed</a:t>
            </a:r>
          </a:p>
        </p:txBody>
      </p:sp>
      <p:sp>
        <p:nvSpPr>
          <p:cNvPr id="675854" name="Text Box 14"/>
          <p:cNvSpPr txBox="1">
            <a:spLocks noChangeArrowheads="1"/>
          </p:cNvSpPr>
          <p:nvPr/>
        </p:nvSpPr>
        <p:spPr bwMode="auto">
          <a:xfrm>
            <a:off x="6323013" y="2189163"/>
            <a:ext cx="2820987" cy="366712"/>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developer implements</a:t>
            </a:r>
          </a:p>
        </p:txBody>
      </p:sp>
      <p:sp>
        <p:nvSpPr>
          <p:cNvPr id="675855" name="Rectangle 15"/>
          <p:cNvSpPr>
            <a:spLocks noChangeArrowheads="1"/>
          </p:cNvSpPr>
          <p:nvPr/>
        </p:nvSpPr>
        <p:spPr bwMode="auto">
          <a:xfrm>
            <a:off x="152400" y="3733800"/>
            <a:ext cx="2725738"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55"/>
                                        </p:tgtEl>
                                        <p:attrNameLst>
                                          <p:attrName>style.visibility</p:attrName>
                                        </p:attrNameLst>
                                      </p:cBhvr>
                                      <p:to>
                                        <p:strVal val="visible"/>
                                      </p:to>
                                    </p:set>
                                    <p:animEffect transition="in" filter="fade">
                                      <p:cBhvr>
                                        <p:cTn id="7" dur="2000"/>
                                        <p:tgtEl>
                                          <p:spTgt spid="6758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5846"/>
                                        </p:tgtEl>
                                        <p:attrNameLst>
                                          <p:attrName>style.visibility</p:attrName>
                                        </p:attrNameLst>
                                      </p:cBhvr>
                                      <p:to>
                                        <p:strVal val="visible"/>
                                      </p:to>
                                    </p:set>
                                    <p:animEffect transition="in" filter="fade">
                                      <p:cBhvr>
                                        <p:cTn id="10" dur="2000"/>
                                        <p:tgtEl>
                                          <p:spTgt spid="6758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5847"/>
                                        </p:tgtEl>
                                        <p:attrNameLst>
                                          <p:attrName>style.visibility</p:attrName>
                                        </p:attrNameLst>
                                      </p:cBhvr>
                                      <p:to>
                                        <p:strVal val="visible"/>
                                      </p:to>
                                    </p:set>
                                    <p:animEffect transition="in" filter="fade">
                                      <p:cBhvr>
                                        <p:cTn id="13" dur="2000"/>
                                        <p:tgtEl>
                                          <p:spTgt spid="6758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5849"/>
                                        </p:tgtEl>
                                        <p:attrNameLst>
                                          <p:attrName>style.visibility</p:attrName>
                                        </p:attrNameLst>
                                      </p:cBhvr>
                                      <p:to>
                                        <p:strVal val="visible"/>
                                      </p:to>
                                    </p:set>
                                    <p:animEffect transition="in" filter="fade">
                                      <p:cBhvr>
                                        <p:cTn id="16" dur="2000"/>
                                        <p:tgtEl>
                                          <p:spTgt spid="6758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5852"/>
                                        </p:tgtEl>
                                        <p:attrNameLst>
                                          <p:attrName>style.visibility</p:attrName>
                                        </p:attrNameLst>
                                      </p:cBhvr>
                                      <p:to>
                                        <p:strVal val="visible"/>
                                      </p:to>
                                    </p:set>
                                    <p:animEffect transition="in" filter="fade">
                                      <p:cBhvr>
                                        <p:cTn id="19" dur="2000"/>
                                        <p:tgtEl>
                                          <p:spTgt spid="6758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5845"/>
                                        </p:tgtEl>
                                        <p:attrNameLst>
                                          <p:attrName>style.visibility</p:attrName>
                                        </p:attrNameLst>
                                      </p:cBhvr>
                                      <p:to>
                                        <p:strVal val="visible"/>
                                      </p:to>
                                    </p:set>
                                    <p:animEffect transition="in" filter="fade">
                                      <p:cBhvr>
                                        <p:cTn id="24" dur="2000"/>
                                        <p:tgtEl>
                                          <p:spTgt spid="6758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5850"/>
                                        </p:tgtEl>
                                        <p:attrNameLst>
                                          <p:attrName>style.visibility</p:attrName>
                                        </p:attrNameLst>
                                      </p:cBhvr>
                                      <p:to>
                                        <p:strVal val="visible"/>
                                      </p:to>
                                    </p:set>
                                    <p:animEffect transition="in" filter="fade">
                                      <p:cBhvr>
                                        <p:cTn id="27" dur="2000"/>
                                        <p:tgtEl>
                                          <p:spTgt spid="6758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5853"/>
                                        </p:tgtEl>
                                        <p:attrNameLst>
                                          <p:attrName>style.visibility</p:attrName>
                                        </p:attrNameLst>
                                      </p:cBhvr>
                                      <p:to>
                                        <p:strVal val="visible"/>
                                      </p:to>
                                    </p:set>
                                    <p:animEffect transition="in" filter="fade">
                                      <p:cBhvr>
                                        <p:cTn id="30" dur="2000"/>
                                        <p:tgtEl>
                                          <p:spTgt spid="6758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75848"/>
                                        </p:tgtEl>
                                        <p:attrNameLst>
                                          <p:attrName>style.visibility</p:attrName>
                                        </p:attrNameLst>
                                      </p:cBhvr>
                                      <p:to>
                                        <p:strVal val="visible"/>
                                      </p:to>
                                    </p:set>
                                    <p:animEffect transition="in" filter="fade">
                                      <p:cBhvr>
                                        <p:cTn id="35" dur="2000"/>
                                        <p:tgtEl>
                                          <p:spTgt spid="6758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5851"/>
                                        </p:tgtEl>
                                        <p:attrNameLst>
                                          <p:attrName>style.visibility</p:attrName>
                                        </p:attrNameLst>
                                      </p:cBhvr>
                                      <p:to>
                                        <p:strVal val="visible"/>
                                      </p:to>
                                    </p:set>
                                    <p:animEffect transition="in" filter="fade">
                                      <p:cBhvr>
                                        <p:cTn id="38" dur="2000"/>
                                        <p:tgtEl>
                                          <p:spTgt spid="6758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75854"/>
                                        </p:tgtEl>
                                        <p:attrNameLst>
                                          <p:attrName>style.visibility</p:attrName>
                                        </p:attrNameLst>
                                      </p:cBhvr>
                                      <p:to>
                                        <p:strVal val="visible"/>
                                      </p:to>
                                    </p:set>
                                    <p:animEffect transition="in" filter="fade">
                                      <p:cBhvr>
                                        <p:cTn id="41" dur="2000"/>
                                        <p:tgtEl>
                                          <p:spTgt spid="67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5" grpId="0" animBg="1"/>
      <p:bldP spid="675846" grpId="0" animBg="1"/>
      <p:bldP spid="675847" grpId="0" animBg="1"/>
      <p:bldP spid="675848" grpId="0" animBg="1"/>
      <p:bldP spid="675849" grpId="0" animBg="1"/>
      <p:bldP spid="675850" grpId="0" animBg="1"/>
      <p:bldP spid="675851" grpId="0" animBg="1"/>
      <p:bldP spid="675852" grpId="0"/>
      <p:bldP spid="675853" grpId="0"/>
      <p:bldP spid="675854" grpId="0"/>
      <p:bldP spid="675855" grpId="0" animBg="1"/>
    </p:bld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37"/>
          <p:cNvSpPr>
            <a:spLocks noChangeArrowheads="1"/>
          </p:cNvSpPr>
          <p:nvPr/>
        </p:nvSpPr>
        <p:spPr bwMode="auto">
          <a:xfrm>
            <a:off x="0" y="1150938"/>
            <a:ext cx="820738" cy="57070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sp>
        <p:nvSpPr>
          <p:cNvPr id="74755" name="Rectangle 3"/>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Created Skeleton Layout (cont)</a:t>
            </a:r>
          </a:p>
        </p:txBody>
      </p:sp>
      <p:grpSp>
        <p:nvGrpSpPr>
          <p:cNvPr id="2" name="Group 36"/>
          <p:cNvGrpSpPr>
            <a:grpSpLocks/>
          </p:cNvGrpSpPr>
          <p:nvPr/>
        </p:nvGrpSpPr>
        <p:grpSpPr bwMode="auto">
          <a:xfrm>
            <a:off x="434975" y="1446213"/>
            <a:ext cx="8709025" cy="4759325"/>
            <a:chOff x="274" y="911"/>
            <a:chExt cx="5486" cy="2998"/>
          </a:xfrm>
        </p:grpSpPr>
        <p:pic>
          <p:nvPicPr>
            <p:cNvPr id="74757" name="Picture 2"/>
            <p:cNvPicPr>
              <a:picLocks noChangeAspect="1" noChangeArrowheads="1"/>
            </p:cNvPicPr>
            <p:nvPr/>
          </p:nvPicPr>
          <p:blipFill>
            <a:blip r:embed="rId3"/>
            <a:srcRect/>
            <a:stretch>
              <a:fillRect/>
            </a:stretch>
          </p:blipFill>
          <p:spPr bwMode="auto">
            <a:xfrm>
              <a:off x="274" y="911"/>
              <a:ext cx="1665" cy="2998"/>
            </a:xfrm>
            <a:prstGeom prst="rect">
              <a:avLst/>
            </a:prstGeom>
            <a:noFill/>
            <a:ln w="28575">
              <a:noFill/>
              <a:miter lim="800000"/>
              <a:headEnd/>
              <a:tailEnd/>
            </a:ln>
          </p:spPr>
        </p:pic>
        <p:sp>
          <p:nvSpPr>
            <p:cNvPr id="74758" name="Rectangle 4"/>
            <p:cNvSpPr>
              <a:spLocks noChangeArrowheads="1"/>
            </p:cNvSpPr>
            <p:nvPr/>
          </p:nvSpPr>
          <p:spPr bwMode="auto">
            <a:xfrm>
              <a:off x="278" y="1467"/>
              <a:ext cx="1584" cy="128"/>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74759" name="Rectangle 5"/>
            <p:cNvSpPr>
              <a:spLocks noChangeArrowheads="1"/>
            </p:cNvSpPr>
            <p:nvPr/>
          </p:nvSpPr>
          <p:spPr bwMode="auto">
            <a:xfrm>
              <a:off x="2112" y="1392"/>
              <a:ext cx="481" cy="144"/>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74760" name="Rectangle 6"/>
            <p:cNvSpPr>
              <a:spLocks noChangeArrowheads="1"/>
            </p:cNvSpPr>
            <p:nvPr/>
          </p:nvSpPr>
          <p:spPr bwMode="auto">
            <a:xfrm>
              <a:off x="2112" y="1584"/>
              <a:ext cx="481" cy="144"/>
            </a:xfrm>
            <a:prstGeom prst="rect">
              <a:avLst/>
            </a:prstGeom>
            <a:solidFill>
              <a:schemeClr val="accent1">
                <a:alpha val="20000"/>
              </a:schemeClr>
            </a:solidFill>
            <a:ln w="28575">
              <a:noFill/>
              <a:miter lim="800000"/>
              <a:headEnd/>
              <a:tailEnd/>
            </a:ln>
          </p:spPr>
          <p:txBody>
            <a:bodyPr wrap="none" anchor="ctr">
              <a:prstTxWarp prst="textNoShape">
                <a:avLst/>
              </a:prstTxWarp>
            </a:bodyPr>
            <a:lstStyle/>
            <a:p>
              <a:endParaRPr lang="en-US"/>
            </a:p>
          </p:txBody>
        </p:sp>
        <p:sp>
          <p:nvSpPr>
            <p:cNvPr id="74761" name="Rectangle 7"/>
            <p:cNvSpPr>
              <a:spLocks noChangeArrowheads="1"/>
            </p:cNvSpPr>
            <p:nvPr/>
          </p:nvSpPr>
          <p:spPr bwMode="auto">
            <a:xfrm>
              <a:off x="2112" y="1776"/>
              <a:ext cx="481" cy="144"/>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74762" name="Text Box 8"/>
            <p:cNvSpPr txBox="1">
              <a:spLocks noChangeArrowheads="1"/>
            </p:cNvSpPr>
            <p:nvPr/>
          </p:nvSpPr>
          <p:spPr bwMode="auto">
            <a:xfrm>
              <a:off x="2544" y="1344"/>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service metadata registration configuration</a:t>
              </a:r>
            </a:p>
          </p:txBody>
        </p:sp>
        <p:sp>
          <p:nvSpPr>
            <p:cNvPr id="74763" name="Text Box 9"/>
            <p:cNvSpPr txBox="1">
              <a:spLocks noChangeArrowheads="1"/>
            </p:cNvSpPr>
            <p:nvPr/>
          </p:nvSpPr>
          <p:spPr bwMode="auto">
            <a:xfrm>
              <a:off x="2544" y="1536"/>
              <a:ext cx="3216"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describes the services security configuration</a:t>
              </a:r>
            </a:p>
          </p:txBody>
        </p:sp>
        <p:sp>
          <p:nvSpPr>
            <p:cNvPr id="74764" name="Text Box 10"/>
            <p:cNvSpPr txBox="1">
              <a:spLocks noChangeArrowheads="1"/>
            </p:cNvSpPr>
            <p:nvPr/>
          </p:nvSpPr>
          <p:spPr bwMode="auto">
            <a:xfrm>
              <a:off x="2544" y="1728"/>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services WSDL file for axis</a:t>
              </a:r>
            </a:p>
          </p:txBody>
        </p:sp>
        <p:sp>
          <p:nvSpPr>
            <p:cNvPr id="74765" name="Rectangle 11"/>
            <p:cNvSpPr>
              <a:spLocks noChangeArrowheads="1"/>
            </p:cNvSpPr>
            <p:nvPr/>
          </p:nvSpPr>
          <p:spPr bwMode="auto">
            <a:xfrm>
              <a:off x="279" y="1355"/>
              <a:ext cx="1584" cy="111"/>
            </a:xfrm>
            <a:prstGeom prst="rect">
              <a:avLst/>
            </a:prstGeom>
            <a:solidFill>
              <a:schemeClr val="accent1">
                <a:alpha val="20000"/>
              </a:schemeClr>
            </a:solidFill>
            <a:ln w="28575">
              <a:noFill/>
              <a:miter lim="800000"/>
              <a:headEnd/>
              <a:tailEnd/>
            </a:ln>
          </p:spPr>
          <p:txBody>
            <a:bodyPr wrap="none" anchor="ctr">
              <a:prstTxWarp prst="textNoShape">
                <a:avLst/>
              </a:prstTxWarp>
            </a:bodyPr>
            <a:lstStyle/>
            <a:p>
              <a:endParaRPr lang="en-US"/>
            </a:p>
          </p:txBody>
        </p:sp>
        <p:sp>
          <p:nvSpPr>
            <p:cNvPr id="74766" name="Rectangle 12"/>
            <p:cNvSpPr>
              <a:spLocks noChangeArrowheads="1"/>
            </p:cNvSpPr>
            <p:nvPr/>
          </p:nvSpPr>
          <p:spPr bwMode="auto">
            <a:xfrm>
              <a:off x="293" y="2138"/>
              <a:ext cx="1584" cy="111"/>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74767" name="Rectangle 13"/>
            <p:cNvSpPr>
              <a:spLocks noChangeArrowheads="1"/>
            </p:cNvSpPr>
            <p:nvPr/>
          </p:nvSpPr>
          <p:spPr bwMode="auto">
            <a:xfrm>
              <a:off x="293" y="3018"/>
              <a:ext cx="1584" cy="107"/>
            </a:xfrm>
            <a:prstGeom prst="rect">
              <a:avLst/>
            </a:prstGeom>
            <a:solidFill>
              <a:srgbClr val="008000">
                <a:alpha val="20000"/>
              </a:srgbClr>
            </a:solidFill>
            <a:ln w="28575">
              <a:noFill/>
              <a:miter lim="800000"/>
              <a:headEnd/>
              <a:tailEnd/>
            </a:ln>
          </p:spPr>
          <p:txBody>
            <a:bodyPr wrap="none" anchor="ctr">
              <a:prstTxWarp prst="textNoShape">
                <a:avLst/>
              </a:prstTxWarp>
            </a:bodyPr>
            <a:lstStyle/>
            <a:p>
              <a:endParaRPr lang="en-US"/>
            </a:p>
          </p:txBody>
        </p:sp>
        <p:sp>
          <p:nvSpPr>
            <p:cNvPr id="74768" name="Rectangle 14"/>
            <p:cNvSpPr>
              <a:spLocks noChangeArrowheads="1"/>
            </p:cNvSpPr>
            <p:nvPr/>
          </p:nvSpPr>
          <p:spPr bwMode="auto">
            <a:xfrm>
              <a:off x="298" y="2774"/>
              <a:ext cx="1584" cy="148"/>
            </a:xfrm>
            <a:prstGeom prst="rect">
              <a:avLst/>
            </a:prstGeom>
            <a:solidFill>
              <a:srgbClr val="00FFFF">
                <a:alpha val="20000"/>
              </a:srgbClr>
            </a:solidFill>
            <a:ln w="28575">
              <a:noFill/>
              <a:miter lim="800000"/>
              <a:headEnd/>
              <a:tailEnd/>
            </a:ln>
          </p:spPr>
          <p:txBody>
            <a:bodyPr wrap="none" anchor="ctr">
              <a:prstTxWarp prst="textNoShape">
                <a:avLst/>
              </a:prstTxWarp>
            </a:bodyPr>
            <a:lstStyle/>
            <a:p>
              <a:endParaRPr lang="en-US"/>
            </a:p>
          </p:txBody>
        </p:sp>
        <p:sp>
          <p:nvSpPr>
            <p:cNvPr id="74769" name="Rectangle 15"/>
            <p:cNvSpPr>
              <a:spLocks noChangeArrowheads="1"/>
            </p:cNvSpPr>
            <p:nvPr/>
          </p:nvSpPr>
          <p:spPr bwMode="auto">
            <a:xfrm>
              <a:off x="288" y="3119"/>
              <a:ext cx="1584" cy="123"/>
            </a:xfrm>
            <a:prstGeom prst="rect">
              <a:avLst/>
            </a:prstGeom>
            <a:solidFill>
              <a:srgbClr val="FF9900">
                <a:alpha val="20000"/>
              </a:srgbClr>
            </a:solidFill>
            <a:ln w="28575">
              <a:noFill/>
              <a:miter lim="800000"/>
              <a:headEnd/>
              <a:tailEnd/>
            </a:ln>
          </p:spPr>
          <p:txBody>
            <a:bodyPr wrap="none" anchor="ctr">
              <a:prstTxWarp prst="textNoShape">
                <a:avLst/>
              </a:prstTxWarp>
            </a:bodyPr>
            <a:lstStyle/>
            <a:p>
              <a:endParaRPr lang="en-US"/>
            </a:p>
          </p:txBody>
        </p:sp>
        <p:sp>
          <p:nvSpPr>
            <p:cNvPr id="74770" name="Rectangle 16"/>
            <p:cNvSpPr>
              <a:spLocks noChangeArrowheads="1"/>
            </p:cNvSpPr>
            <p:nvPr/>
          </p:nvSpPr>
          <p:spPr bwMode="auto">
            <a:xfrm>
              <a:off x="288" y="3226"/>
              <a:ext cx="1584" cy="127"/>
            </a:xfrm>
            <a:prstGeom prst="rect">
              <a:avLst/>
            </a:prstGeom>
            <a:solidFill>
              <a:srgbClr val="993366">
                <a:alpha val="20000"/>
              </a:srgbClr>
            </a:solidFill>
            <a:ln w="28575">
              <a:noFill/>
              <a:miter lim="800000"/>
              <a:headEnd/>
              <a:tailEnd/>
            </a:ln>
          </p:spPr>
          <p:txBody>
            <a:bodyPr wrap="none" anchor="ctr">
              <a:prstTxWarp prst="textNoShape">
                <a:avLst/>
              </a:prstTxWarp>
            </a:bodyPr>
            <a:lstStyle/>
            <a:p>
              <a:endParaRPr lang="en-US"/>
            </a:p>
          </p:txBody>
        </p:sp>
        <p:sp>
          <p:nvSpPr>
            <p:cNvPr id="74771" name="Rectangle 17"/>
            <p:cNvSpPr>
              <a:spLocks noChangeArrowheads="1"/>
            </p:cNvSpPr>
            <p:nvPr/>
          </p:nvSpPr>
          <p:spPr bwMode="auto">
            <a:xfrm>
              <a:off x="314" y="3681"/>
              <a:ext cx="1584" cy="121"/>
            </a:xfrm>
            <a:prstGeom prst="rect">
              <a:avLst/>
            </a:prstGeom>
            <a:solidFill>
              <a:srgbClr val="333333">
                <a:alpha val="20000"/>
              </a:srgbClr>
            </a:solidFill>
            <a:ln w="28575">
              <a:noFill/>
              <a:miter lim="800000"/>
              <a:headEnd/>
              <a:tailEnd/>
            </a:ln>
          </p:spPr>
          <p:txBody>
            <a:bodyPr wrap="none" anchor="ctr">
              <a:prstTxWarp prst="textNoShape">
                <a:avLst/>
              </a:prstTxWarp>
            </a:bodyPr>
            <a:lstStyle/>
            <a:p>
              <a:endParaRPr lang="en-US"/>
            </a:p>
          </p:txBody>
        </p:sp>
        <p:sp>
          <p:nvSpPr>
            <p:cNvPr id="74772" name="Rectangle 18"/>
            <p:cNvSpPr>
              <a:spLocks noChangeArrowheads="1"/>
            </p:cNvSpPr>
            <p:nvPr/>
          </p:nvSpPr>
          <p:spPr bwMode="auto">
            <a:xfrm>
              <a:off x="2112" y="1968"/>
              <a:ext cx="481" cy="144"/>
            </a:xfrm>
            <a:prstGeom prst="rect">
              <a:avLst/>
            </a:prstGeom>
            <a:solidFill>
              <a:srgbClr val="008000">
                <a:alpha val="20000"/>
              </a:srgbClr>
            </a:solidFill>
            <a:ln w="28575">
              <a:noFill/>
              <a:miter lim="800000"/>
              <a:headEnd/>
              <a:tailEnd/>
            </a:ln>
          </p:spPr>
          <p:txBody>
            <a:bodyPr wrap="none" anchor="ctr">
              <a:prstTxWarp prst="textNoShape">
                <a:avLst/>
              </a:prstTxWarp>
            </a:bodyPr>
            <a:lstStyle/>
            <a:p>
              <a:endParaRPr lang="en-US"/>
            </a:p>
          </p:txBody>
        </p:sp>
        <p:sp>
          <p:nvSpPr>
            <p:cNvPr id="74773" name="Rectangle 19"/>
            <p:cNvSpPr>
              <a:spLocks noChangeArrowheads="1"/>
            </p:cNvSpPr>
            <p:nvPr/>
          </p:nvSpPr>
          <p:spPr bwMode="auto">
            <a:xfrm>
              <a:off x="2112" y="2160"/>
              <a:ext cx="481" cy="144"/>
            </a:xfrm>
            <a:prstGeom prst="rect">
              <a:avLst/>
            </a:prstGeom>
            <a:solidFill>
              <a:srgbClr val="FFFF00">
                <a:alpha val="20000"/>
              </a:srgbClr>
            </a:solidFill>
            <a:ln w="28575">
              <a:noFill/>
              <a:miter lim="800000"/>
              <a:headEnd/>
              <a:tailEnd/>
            </a:ln>
          </p:spPr>
          <p:txBody>
            <a:bodyPr wrap="none" anchor="ctr">
              <a:prstTxWarp prst="textNoShape">
                <a:avLst/>
              </a:prstTxWarp>
            </a:bodyPr>
            <a:lstStyle/>
            <a:p>
              <a:endParaRPr lang="en-US"/>
            </a:p>
          </p:txBody>
        </p:sp>
        <p:sp>
          <p:nvSpPr>
            <p:cNvPr id="74774" name="Rectangle 20"/>
            <p:cNvSpPr>
              <a:spLocks noChangeArrowheads="1"/>
            </p:cNvSpPr>
            <p:nvPr/>
          </p:nvSpPr>
          <p:spPr bwMode="auto">
            <a:xfrm>
              <a:off x="2112" y="2352"/>
              <a:ext cx="481" cy="144"/>
            </a:xfrm>
            <a:prstGeom prst="rect">
              <a:avLst/>
            </a:prstGeom>
            <a:solidFill>
              <a:srgbClr val="C0C0C0">
                <a:alpha val="20000"/>
              </a:srgbClr>
            </a:solidFill>
            <a:ln w="28575">
              <a:noFill/>
              <a:miter lim="800000"/>
              <a:headEnd/>
              <a:tailEnd/>
            </a:ln>
          </p:spPr>
          <p:txBody>
            <a:bodyPr wrap="none" anchor="ctr">
              <a:prstTxWarp prst="textNoShape">
                <a:avLst/>
              </a:prstTxWarp>
            </a:bodyPr>
            <a:lstStyle/>
            <a:p>
              <a:endParaRPr lang="en-US"/>
            </a:p>
          </p:txBody>
        </p:sp>
        <p:sp>
          <p:nvSpPr>
            <p:cNvPr id="74775" name="Text Box 21"/>
            <p:cNvSpPr txBox="1">
              <a:spLocks noChangeArrowheads="1"/>
            </p:cNvSpPr>
            <p:nvPr/>
          </p:nvSpPr>
          <p:spPr bwMode="auto">
            <a:xfrm>
              <a:off x="2544" y="1920"/>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introduce properties for this service</a:t>
              </a:r>
            </a:p>
          </p:txBody>
        </p:sp>
        <p:sp>
          <p:nvSpPr>
            <p:cNvPr id="74776" name="Text Box 22"/>
            <p:cNvSpPr txBox="1">
              <a:spLocks noChangeArrowheads="1"/>
            </p:cNvSpPr>
            <p:nvPr/>
          </p:nvSpPr>
          <p:spPr bwMode="auto">
            <a:xfrm>
              <a:off x="2544" y="2112"/>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ant build files</a:t>
              </a:r>
            </a:p>
          </p:txBody>
        </p:sp>
        <p:sp>
          <p:nvSpPr>
            <p:cNvPr id="74777" name="Text Box 23"/>
            <p:cNvSpPr txBox="1">
              <a:spLocks noChangeArrowheads="1"/>
            </p:cNvSpPr>
            <p:nvPr/>
          </p:nvSpPr>
          <p:spPr bwMode="auto">
            <a:xfrm>
              <a:off x="2544" y="2304"/>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client configuration file for axis</a:t>
              </a:r>
            </a:p>
          </p:txBody>
        </p:sp>
        <p:sp>
          <p:nvSpPr>
            <p:cNvPr id="74778" name="Rectangle 24"/>
            <p:cNvSpPr>
              <a:spLocks noChangeArrowheads="1"/>
            </p:cNvSpPr>
            <p:nvPr/>
          </p:nvSpPr>
          <p:spPr bwMode="auto">
            <a:xfrm>
              <a:off x="2112" y="2544"/>
              <a:ext cx="481" cy="144"/>
            </a:xfrm>
            <a:prstGeom prst="rect">
              <a:avLst/>
            </a:prstGeom>
            <a:solidFill>
              <a:srgbClr val="00FFFF">
                <a:alpha val="20000"/>
              </a:srgbClr>
            </a:solidFill>
            <a:ln w="28575">
              <a:noFill/>
              <a:miter lim="800000"/>
              <a:headEnd/>
              <a:tailEnd/>
            </a:ln>
          </p:spPr>
          <p:txBody>
            <a:bodyPr wrap="none" anchor="ctr">
              <a:prstTxWarp prst="textNoShape">
                <a:avLst/>
              </a:prstTxWarp>
            </a:bodyPr>
            <a:lstStyle/>
            <a:p>
              <a:endParaRPr lang="en-US"/>
            </a:p>
          </p:txBody>
        </p:sp>
        <p:sp>
          <p:nvSpPr>
            <p:cNvPr id="74779" name="Rectangle 25"/>
            <p:cNvSpPr>
              <a:spLocks noChangeArrowheads="1"/>
            </p:cNvSpPr>
            <p:nvPr/>
          </p:nvSpPr>
          <p:spPr bwMode="auto">
            <a:xfrm>
              <a:off x="2112" y="2736"/>
              <a:ext cx="481" cy="144"/>
            </a:xfrm>
            <a:prstGeom prst="rect">
              <a:avLst/>
            </a:prstGeom>
            <a:solidFill>
              <a:srgbClr val="FF9900">
                <a:alpha val="20000"/>
              </a:srgbClr>
            </a:solidFill>
            <a:ln w="28575">
              <a:noFill/>
              <a:miter lim="800000"/>
              <a:headEnd/>
              <a:tailEnd/>
            </a:ln>
          </p:spPr>
          <p:txBody>
            <a:bodyPr wrap="none" anchor="ctr">
              <a:prstTxWarp prst="textNoShape">
                <a:avLst/>
              </a:prstTxWarp>
            </a:bodyPr>
            <a:lstStyle/>
            <a:p>
              <a:endParaRPr lang="en-US"/>
            </a:p>
          </p:txBody>
        </p:sp>
        <p:sp>
          <p:nvSpPr>
            <p:cNvPr id="74780" name="Rectangle 26"/>
            <p:cNvSpPr>
              <a:spLocks noChangeArrowheads="1"/>
            </p:cNvSpPr>
            <p:nvPr/>
          </p:nvSpPr>
          <p:spPr bwMode="auto">
            <a:xfrm>
              <a:off x="2112" y="2928"/>
              <a:ext cx="481" cy="144"/>
            </a:xfrm>
            <a:prstGeom prst="rect">
              <a:avLst/>
            </a:prstGeom>
            <a:solidFill>
              <a:srgbClr val="993366">
                <a:alpha val="20000"/>
              </a:srgbClr>
            </a:solidFill>
            <a:ln w="28575">
              <a:noFill/>
              <a:miter lim="800000"/>
              <a:headEnd/>
              <a:tailEnd/>
            </a:ln>
          </p:spPr>
          <p:txBody>
            <a:bodyPr wrap="none" anchor="ctr">
              <a:prstTxWarp prst="textNoShape">
                <a:avLst/>
              </a:prstTxWarp>
            </a:bodyPr>
            <a:lstStyle/>
            <a:p>
              <a:endParaRPr lang="en-US"/>
            </a:p>
          </p:txBody>
        </p:sp>
        <p:sp>
          <p:nvSpPr>
            <p:cNvPr id="74781" name="Text Box 27"/>
            <p:cNvSpPr txBox="1">
              <a:spLocks noChangeArrowheads="1"/>
            </p:cNvSpPr>
            <p:nvPr/>
          </p:nvSpPr>
          <p:spPr bwMode="auto">
            <a:xfrm>
              <a:off x="2544" y="2496"/>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deployment time service properties</a:t>
              </a:r>
            </a:p>
          </p:txBody>
        </p:sp>
        <p:sp>
          <p:nvSpPr>
            <p:cNvPr id="74782" name="Text Box 28"/>
            <p:cNvSpPr txBox="1">
              <a:spLocks noChangeArrowheads="1"/>
            </p:cNvSpPr>
            <p:nvPr/>
          </p:nvSpPr>
          <p:spPr bwMode="auto">
            <a:xfrm>
              <a:off x="2544" y="2688"/>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introduce representation of service</a:t>
              </a:r>
            </a:p>
          </p:txBody>
        </p:sp>
        <p:sp>
          <p:nvSpPr>
            <p:cNvPr id="74783" name="Text Box 29"/>
            <p:cNvSpPr txBox="1">
              <a:spLocks noChangeArrowheads="1"/>
            </p:cNvSpPr>
            <p:nvPr/>
          </p:nvSpPr>
          <p:spPr bwMode="auto">
            <a:xfrm>
              <a:off x="2544" y="2880"/>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JNDI service resources configuration</a:t>
              </a:r>
            </a:p>
          </p:txBody>
        </p:sp>
        <p:sp>
          <p:nvSpPr>
            <p:cNvPr id="74784" name="Rectangle 30"/>
            <p:cNvSpPr>
              <a:spLocks noChangeArrowheads="1"/>
            </p:cNvSpPr>
            <p:nvPr/>
          </p:nvSpPr>
          <p:spPr bwMode="auto">
            <a:xfrm>
              <a:off x="2112" y="3120"/>
              <a:ext cx="481" cy="144"/>
            </a:xfrm>
            <a:prstGeom prst="rect">
              <a:avLst/>
            </a:prstGeom>
            <a:solidFill>
              <a:srgbClr val="00FF00">
                <a:alpha val="20000"/>
              </a:srgbClr>
            </a:solidFill>
            <a:ln w="28575">
              <a:noFill/>
              <a:miter lim="800000"/>
              <a:headEnd/>
              <a:tailEnd/>
            </a:ln>
          </p:spPr>
          <p:txBody>
            <a:bodyPr wrap="none" anchor="ctr">
              <a:prstTxWarp prst="textNoShape">
                <a:avLst/>
              </a:prstTxWarp>
            </a:bodyPr>
            <a:lstStyle/>
            <a:p>
              <a:endParaRPr lang="en-US"/>
            </a:p>
          </p:txBody>
        </p:sp>
        <p:sp>
          <p:nvSpPr>
            <p:cNvPr id="74785" name="Rectangle 31"/>
            <p:cNvSpPr>
              <a:spLocks noChangeArrowheads="1"/>
            </p:cNvSpPr>
            <p:nvPr/>
          </p:nvSpPr>
          <p:spPr bwMode="auto">
            <a:xfrm>
              <a:off x="2112" y="3312"/>
              <a:ext cx="481" cy="144"/>
            </a:xfrm>
            <a:prstGeom prst="rect">
              <a:avLst/>
            </a:prstGeom>
            <a:solidFill>
              <a:srgbClr val="333333">
                <a:alpha val="20000"/>
              </a:srgbClr>
            </a:solidFill>
            <a:ln w="28575">
              <a:noFill/>
              <a:miter lim="800000"/>
              <a:headEnd/>
              <a:tailEnd/>
            </a:ln>
          </p:spPr>
          <p:txBody>
            <a:bodyPr wrap="none" anchor="ctr">
              <a:prstTxWarp prst="textNoShape">
                <a:avLst/>
              </a:prstTxWarp>
            </a:bodyPr>
            <a:lstStyle/>
            <a:p>
              <a:endParaRPr lang="en-US"/>
            </a:p>
          </p:txBody>
        </p:sp>
        <p:sp>
          <p:nvSpPr>
            <p:cNvPr id="74786" name="Text Box 32"/>
            <p:cNvSpPr txBox="1">
              <a:spLocks noChangeArrowheads="1"/>
            </p:cNvSpPr>
            <p:nvPr/>
          </p:nvSpPr>
          <p:spPr bwMode="auto">
            <a:xfrm>
              <a:off x="2544" y="3072"/>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namespace mappings for axis</a:t>
              </a:r>
            </a:p>
          </p:txBody>
        </p:sp>
        <p:sp>
          <p:nvSpPr>
            <p:cNvPr id="74787" name="Text Box 33"/>
            <p:cNvSpPr txBox="1">
              <a:spLocks noChangeArrowheads="1"/>
            </p:cNvSpPr>
            <p:nvPr/>
          </p:nvSpPr>
          <p:spPr bwMode="auto">
            <a:xfrm>
              <a:off x="2544" y="3264"/>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server configuration file for axis</a:t>
              </a:r>
            </a:p>
          </p:txBody>
        </p:sp>
        <p:sp>
          <p:nvSpPr>
            <p:cNvPr id="74788" name="Rectangle 34"/>
            <p:cNvSpPr>
              <a:spLocks noChangeArrowheads="1"/>
            </p:cNvSpPr>
            <p:nvPr/>
          </p:nvSpPr>
          <p:spPr bwMode="auto">
            <a:xfrm>
              <a:off x="287" y="2566"/>
              <a:ext cx="1584" cy="228"/>
            </a:xfrm>
            <a:prstGeom prst="rect">
              <a:avLst/>
            </a:prstGeom>
            <a:solidFill>
              <a:srgbClr val="FFFF00">
                <a:alpha val="20000"/>
              </a:srgbClr>
            </a:solidFill>
            <a:ln w="28575">
              <a:noFill/>
              <a:miter lim="800000"/>
              <a:headEnd/>
              <a:tailEnd/>
            </a:ln>
          </p:spPr>
          <p:txBody>
            <a:bodyPr wrap="none" anchor="ctr">
              <a:prstTxWarp prst="textNoShape">
                <a:avLst/>
              </a:prstTxWarp>
            </a:bodyPr>
            <a:lstStyle/>
            <a:p>
              <a:endParaRPr lang="en-US"/>
            </a:p>
          </p:txBody>
        </p:sp>
        <p:sp>
          <p:nvSpPr>
            <p:cNvPr id="74789" name="Rectangle 35"/>
            <p:cNvSpPr>
              <a:spLocks noChangeArrowheads="1"/>
            </p:cNvSpPr>
            <p:nvPr/>
          </p:nvSpPr>
          <p:spPr bwMode="auto">
            <a:xfrm>
              <a:off x="288" y="3345"/>
              <a:ext cx="1584" cy="121"/>
            </a:xfrm>
            <a:prstGeom prst="rect">
              <a:avLst/>
            </a:prstGeom>
            <a:solidFill>
              <a:srgbClr val="00FF00">
                <a:alpha val="20000"/>
              </a:srgbClr>
            </a:solidFill>
            <a:ln w="28575">
              <a:noFill/>
              <a:miter lim="800000"/>
              <a:headEnd/>
              <a:tailEnd/>
            </a:ln>
          </p:spPr>
          <p:txBody>
            <a:bodyPr wrap="none" anchor="ct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6802" name="Picture 4" descr="BD18212_"/>
          <p:cNvPicPr>
            <a:picLocks noChangeAspect="1" noChangeArrowheads="1"/>
          </p:cNvPicPr>
          <p:nvPr/>
        </p:nvPicPr>
        <p:blipFill>
          <a:blip r:embed="rId3">
            <a:lum bright="64000" contrast="-70000"/>
          </a:blip>
          <a:srcRect/>
          <a:stretch>
            <a:fillRect/>
          </a:stretch>
        </p:blipFill>
        <p:spPr bwMode="auto">
          <a:xfrm>
            <a:off x="2286000" y="1371600"/>
            <a:ext cx="5245100" cy="4829175"/>
          </a:xfrm>
          <a:prstGeom prst="rect">
            <a:avLst/>
          </a:prstGeom>
          <a:noFill/>
          <a:ln w="9525">
            <a:noFill/>
            <a:miter lim="800000"/>
            <a:headEnd/>
            <a:tailEnd/>
          </a:ln>
        </p:spPr>
      </p:pic>
      <p:sp>
        <p:nvSpPr>
          <p:cNvPr id="76803"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Inside the Introduce created service</a:t>
            </a:r>
          </a:p>
        </p:txBody>
      </p:sp>
      <p:sp>
        <p:nvSpPr>
          <p:cNvPr id="76804" name="Rectangle 3"/>
          <p:cNvSpPr>
            <a:spLocks noGrp="1" noChangeArrowheads="1"/>
          </p:cNvSpPr>
          <p:nvPr>
            <p:ph idx="1"/>
          </p:nvPr>
        </p:nvSpPr>
        <p:spPr/>
        <p:txBody>
          <a:bodyPr/>
          <a:lstStyle/>
          <a:p>
            <a:pPr eaLnBrk="1" hangingPunct="1">
              <a:lnSpc>
                <a:spcPct val="90000"/>
              </a:lnSpc>
            </a:pPr>
            <a:endParaRPr lang="en-US" sz="2400">
              <a:ea typeface="ＭＳ Ｐゴシック" pitchFamily="-65" charset="-128"/>
              <a:cs typeface="ＭＳ Ｐゴシック" pitchFamily="-65" charset="-128"/>
            </a:endParaRPr>
          </a:p>
          <a:p>
            <a:pPr eaLnBrk="1" hangingPunct="1">
              <a:lnSpc>
                <a:spcPct val="90000"/>
              </a:lnSpc>
            </a:pPr>
            <a:r>
              <a:rPr lang="en-US" sz="2400">
                <a:ea typeface="ＭＳ Ｐゴシック" pitchFamily="-65" charset="-128"/>
                <a:cs typeface="ＭＳ Ｐゴシック" pitchFamily="-65" charset="-128"/>
              </a:rPr>
              <a:t>Services have many moving and configurable parts which support features such as:</a:t>
            </a:r>
          </a:p>
          <a:p>
            <a:pPr lvl="1" eaLnBrk="1" hangingPunct="1">
              <a:lnSpc>
                <a:spcPct val="90000"/>
              </a:lnSpc>
            </a:pPr>
            <a:r>
              <a:rPr lang="en-US" sz="2000"/>
              <a:t>Advertisement</a:t>
            </a:r>
          </a:p>
          <a:p>
            <a:pPr lvl="1" eaLnBrk="1" hangingPunct="1">
              <a:lnSpc>
                <a:spcPct val="90000"/>
              </a:lnSpc>
            </a:pPr>
            <a:r>
              <a:rPr lang="en-US" sz="2000"/>
              <a:t>Discovery</a:t>
            </a:r>
          </a:p>
          <a:p>
            <a:pPr lvl="1" eaLnBrk="1" hangingPunct="1">
              <a:lnSpc>
                <a:spcPct val="90000"/>
              </a:lnSpc>
            </a:pPr>
            <a:r>
              <a:rPr lang="en-US" sz="2000"/>
              <a:t>Invocation</a:t>
            </a:r>
          </a:p>
          <a:p>
            <a:pPr lvl="1" eaLnBrk="1" hangingPunct="1">
              <a:lnSpc>
                <a:spcPct val="90000"/>
              </a:lnSpc>
            </a:pPr>
            <a:r>
              <a:rPr lang="en-US" sz="2000"/>
              <a:t>Security (Authentication/Authorization)</a:t>
            </a:r>
          </a:p>
          <a:p>
            <a:pPr lvl="1" eaLnBrk="1" hangingPunct="1">
              <a:lnSpc>
                <a:spcPct val="90000"/>
              </a:lnSpc>
            </a:pPr>
            <a:r>
              <a:rPr lang="en-US" sz="2000"/>
              <a:t>Stateful Resources</a:t>
            </a:r>
          </a:p>
          <a:p>
            <a:pPr lvl="1" eaLnBrk="1" hangingPunct="1">
              <a:lnSpc>
                <a:spcPct val="90000"/>
              </a:lnSpc>
            </a:pPr>
            <a:endParaRPr lang="en-US" sz="2000"/>
          </a:p>
          <a:p>
            <a:pPr eaLnBrk="1" hangingPunct="1">
              <a:lnSpc>
                <a:spcPct val="90000"/>
              </a:lnSpc>
            </a:pPr>
            <a:r>
              <a:rPr lang="en-US" sz="2400">
                <a:ea typeface="ＭＳ Ｐゴシック" pitchFamily="-65" charset="-128"/>
                <a:cs typeface="ＭＳ Ｐゴシック" pitchFamily="-65" charset="-128"/>
              </a:rPr>
              <a:t>The Introduce Toolkit can keep all these features in sync as the developer creates and modifies the grid service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ea typeface="ＭＳ Ｐゴシック" pitchFamily="-65" charset="-128"/>
                <a:cs typeface="ＭＳ Ｐゴシック" pitchFamily="-65" charset="-128"/>
              </a:rPr>
              <a:t>Modification</a:t>
            </a:r>
          </a:p>
        </p:txBody>
      </p:sp>
      <p:sp>
        <p:nvSpPr>
          <p:cNvPr id="78852" name="TextBox 6"/>
          <p:cNvSpPr txBox="1">
            <a:spLocks noChangeArrowheads="1"/>
          </p:cNvSpPr>
          <p:nvPr/>
        </p:nvSpPr>
        <p:spPr bwMode="auto">
          <a:xfrm>
            <a:off x="6096000" y="2514600"/>
            <a:ext cx="3048000" cy="2862323"/>
          </a:xfrm>
          <a:prstGeom prst="rect">
            <a:avLst/>
          </a:prstGeom>
          <a:noFill/>
          <a:ln w="9525">
            <a:noFill/>
            <a:miter lim="800000"/>
            <a:headEnd/>
            <a:tailEnd/>
          </a:ln>
        </p:spPr>
        <p:txBody>
          <a:bodyPr wrap="square">
            <a:prstTxWarp prst="textNoShape">
              <a:avLst/>
            </a:prstTxWarp>
            <a:spAutoFit/>
          </a:bodyPr>
          <a:lstStyle/>
          <a:p>
            <a:r>
              <a:rPr lang="en-US" dirty="0"/>
              <a:t>Add/Remove/Modify</a:t>
            </a:r>
          </a:p>
          <a:p>
            <a:pPr>
              <a:buFont typeface="Arial" pitchFamily="-65" charset="0"/>
              <a:buChar char="•"/>
            </a:pPr>
            <a:r>
              <a:rPr lang="en-US" dirty="0" smtClean="0"/>
              <a:t> Data Types</a:t>
            </a:r>
          </a:p>
          <a:p>
            <a:pPr>
              <a:buFont typeface="Arial" pitchFamily="-65" charset="0"/>
              <a:buChar char="•"/>
            </a:pPr>
            <a:r>
              <a:rPr lang="en-US" dirty="0" smtClean="0"/>
              <a:t> Operations</a:t>
            </a:r>
            <a:endParaRPr lang="en-US" dirty="0"/>
          </a:p>
          <a:p>
            <a:pPr>
              <a:buFont typeface="Arial" pitchFamily="-65" charset="0"/>
              <a:buChar char="•"/>
            </a:pPr>
            <a:r>
              <a:rPr lang="en-US" dirty="0"/>
              <a:t> Resource properties</a:t>
            </a:r>
          </a:p>
          <a:p>
            <a:pPr>
              <a:buFont typeface="Arial" pitchFamily="-65" charset="0"/>
              <a:buChar char="•"/>
            </a:pPr>
            <a:r>
              <a:rPr lang="en-US" dirty="0"/>
              <a:t> Service properties</a:t>
            </a:r>
          </a:p>
          <a:p>
            <a:pPr>
              <a:buFont typeface="Arial" pitchFamily="-65" charset="0"/>
              <a:buChar char="•"/>
            </a:pPr>
            <a:r>
              <a:rPr lang="en-US" dirty="0"/>
              <a:t> Service contexts (services and resources)</a:t>
            </a:r>
          </a:p>
          <a:p>
            <a:pPr>
              <a:buFont typeface="Arial" pitchFamily="-65" charset="0"/>
              <a:buChar char="•"/>
            </a:pPr>
            <a:r>
              <a:rPr lang="en-US" dirty="0"/>
              <a:t> Service, method, and resource level security</a:t>
            </a:r>
            <a:r>
              <a:rPr lang="en-US" dirty="0" smtClean="0"/>
              <a:t> configuration</a:t>
            </a:r>
            <a:endParaRPr lang="en-US" dirty="0"/>
          </a:p>
        </p:txBody>
      </p:sp>
      <p:pic>
        <p:nvPicPr>
          <p:cNvPr id="5" name="Picture 4" descr="Picture 5.png"/>
          <p:cNvPicPr>
            <a:picLocks noChangeAspect="1"/>
          </p:cNvPicPr>
          <p:nvPr/>
        </p:nvPicPr>
        <p:blipFill>
          <a:blip r:embed="rId2"/>
          <a:stretch>
            <a:fillRect/>
          </a:stretch>
        </p:blipFill>
        <p:spPr>
          <a:xfrm>
            <a:off x="141707" y="1782263"/>
            <a:ext cx="5954293" cy="393273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Data Types Importing</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524000"/>
            <a:ext cx="2743200" cy="4247317"/>
          </a:xfrm>
          <a:prstGeom prst="rect">
            <a:avLst/>
          </a:prstGeom>
          <a:noFill/>
          <a:ln w="9525">
            <a:noFill/>
            <a:miter lim="800000"/>
            <a:headEnd/>
            <a:tailEnd/>
          </a:ln>
        </p:spPr>
        <p:txBody>
          <a:bodyPr wrap="square">
            <a:prstTxWarp prst="textNoShape">
              <a:avLst/>
            </a:prstTxWarp>
            <a:spAutoFit/>
          </a:bodyPr>
          <a:lstStyle/>
          <a:p>
            <a:r>
              <a:rPr lang="en-US" dirty="0" smtClean="0"/>
              <a:t>Types tab enables the adding removing and configuration of the data types that can be used in the development of this service.  The data type discovery extensions show as tabs under the Add/Remove tab.  These extensions provide capabilities to retrieve schema for data types from different providers such as the GME or the local file system.</a:t>
            </a:r>
            <a:endParaRPr lang="en-US" dirty="0"/>
          </a:p>
        </p:txBody>
      </p:sp>
      <p:pic>
        <p:nvPicPr>
          <p:cNvPr id="6" name="Picture 5" descr="Picture 7.png"/>
          <p:cNvPicPr>
            <a:picLocks noChangeAspect="1"/>
          </p:cNvPicPr>
          <p:nvPr/>
        </p:nvPicPr>
        <p:blipFill>
          <a:blip r:embed="rId2"/>
          <a:stretch>
            <a:fillRect/>
          </a:stretch>
        </p:blipFill>
        <p:spPr>
          <a:xfrm>
            <a:off x="0" y="1600200"/>
            <a:ext cx="6400800" cy="4244281"/>
          </a:xfrm>
          <a:prstGeom prst="rect">
            <a:avLst/>
          </a:prstGeom>
        </p:spPr>
      </p:pic>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Data Types Configuration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118479"/>
            <a:ext cx="2743200" cy="3139321"/>
          </a:xfrm>
          <a:prstGeom prst="rect">
            <a:avLst/>
          </a:prstGeom>
          <a:noFill/>
          <a:ln w="9525">
            <a:noFill/>
            <a:miter lim="800000"/>
            <a:headEnd/>
            <a:tailEnd/>
          </a:ln>
        </p:spPr>
        <p:txBody>
          <a:bodyPr wrap="square">
            <a:prstTxWarp prst="textNoShape">
              <a:avLst/>
            </a:prstTxWarp>
            <a:spAutoFit/>
          </a:bodyPr>
          <a:lstStyle/>
          <a:p>
            <a:r>
              <a:rPr lang="en-US" dirty="0" smtClean="0"/>
              <a:t>The Configure Types tab enables the packages to be configured for the namespace selected on the types tree.  This tab also enables disabling bean generation and leveraging existing beans and existing </a:t>
            </a:r>
            <a:r>
              <a:rPr lang="en-US" dirty="0" err="1" smtClean="0"/>
              <a:t>serializers</a:t>
            </a:r>
            <a:r>
              <a:rPr lang="en-US" dirty="0" smtClean="0"/>
              <a:t> and </a:t>
            </a:r>
            <a:r>
              <a:rPr lang="en-US" dirty="0" err="1" smtClean="0"/>
              <a:t>deserializers</a:t>
            </a:r>
            <a:r>
              <a:rPr lang="en-US" dirty="0" smtClean="0"/>
              <a:t>.</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Picture 8.png"/>
          <p:cNvPicPr>
            <a:picLocks noChangeAspect="1"/>
          </p:cNvPicPr>
          <p:nvPr/>
        </p:nvPicPr>
        <p:blipFill>
          <a:blip r:embed="rId2"/>
          <a:stretch>
            <a:fillRect/>
          </a:stretch>
        </p:blipFill>
        <p:spPr>
          <a:xfrm>
            <a:off x="0" y="1600200"/>
            <a:ext cx="6329642" cy="4191000"/>
          </a:xfrm>
          <a:prstGeom prst="rect">
            <a:avLst/>
          </a:prstGeom>
        </p:spPr>
      </p:pic>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Designing the Service</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524001"/>
            <a:ext cx="2743200" cy="4524316"/>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The Services tab enables the addition/removal/modification of operations on the base service as well as adding other service contexts.</a:t>
            </a:r>
          </a:p>
          <a:p>
            <a:pPr>
              <a:buFont typeface="Arial"/>
              <a:buChar char="•"/>
            </a:pPr>
            <a:r>
              <a:rPr lang="en-US" dirty="0" smtClean="0"/>
              <a:t>The Resource Properties of a particular service type can also be added/removed/and modified.</a:t>
            </a:r>
          </a:p>
          <a:p>
            <a:pPr>
              <a:buFont typeface="Arial"/>
              <a:buChar char="•"/>
            </a:pPr>
            <a:r>
              <a:rPr lang="en-US" dirty="0" smtClean="0"/>
              <a:t>The imported operations of the service are shown translucent as the operations the user has added are shown in bold</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2.png"/>
          <p:cNvPicPr>
            <a:picLocks noChangeAspect="1"/>
          </p:cNvPicPr>
          <p:nvPr/>
        </p:nvPicPr>
        <p:blipFill>
          <a:blip r:embed="rId2"/>
          <a:stretch>
            <a:fillRect/>
          </a:stretch>
        </p:blipFill>
        <p:spPr>
          <a:xfrm>
            <a:off x="0" y="1600200"/>
            <a:ext cx="6417909" cy="4238950"/>
          </a:xfrm>
          <a:prstGeom prst="rect">
            <a:avLst/>
          </a:prstGeom>
        </p:spPr>
      </p:pic>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p>
        </p:txBody>
      </p:sp>
      <p:sp>
        <p:nvSpPr>
          <p:cNvPr id="26628" name="Rectangle 3"/>
          <p:cNvSpPr>
            <a:spLocks noGrp="1" noChangeArrowheads="1"/>
          </p:cNvSpPr>
          <p:nvPr>
            <p:ph idx="1"/>
          </p:nvPr>
        </p:nvSpPr>
        <p:spPr>
          <a:xfrm>
            <a:off x="152400" y="1600200"/>
            <a:ext cx="3962400" cy="4495800"/>
          </a:xfrm>
        </p:spPr>
        <p:txBody>
          <a:bodyPr/>
          <a:lstStyle/>
          <a:p>
            <a:pPr eaLnBrk="1" hangingPunct="1">
              <a:lnSpc>
                <a:spcPct val="90000"/>
              </a:lnSpc>
              <a:buFontTx/>
              <a:buNone/>
            </a:pPr>
            <a:endParaRPr lang="en-US" sz="2400" smtClean="0">
              <a:ea typeface="ＭＳ Ｐゴシック" pitchFamily="-65" charset="-128"/>
              <a:cs typeface="ＭＳ Ｐゴシック" pitchFamily="-65" charset="-128"/>
            </a:endParaRPr>
          </a:p>
          <a:p>
            <a:pPr eaLnBrk="1" hangingPunct="1">
              <a:lnSpc>
                <a:spcPct val="90000"/>
              </a:lnSpc>
              <a:buFontTx/>
              <a:buNone/>
            </a:pPr>
            <a:r>
              <a:rPr lang="en-US" sz="2400" smtClean="0">
                <a:ea typeface="ＭＳ Ｐゴシック" pitchFamily="-65" charset="-128"/>
                <a:cs typeface="ＭＳ Ｐゴシック" pitchFamily="-65" charset="-128"/>
              </a:rPr>
              <a:t>Grid Services</a:t>
            </a:r>
          </a:p>
          <a:p>
            <a:pPr eaLnBrk="1" hangingPunct="1">
              <a:lnSpc>
                <a:spcPct val="90000"/>
              </a:lnSpc>
            </a:pPr>
            <a:r>
              <a:rPr lang="en-US" sz="2000" b="0" smtClean="0">
                <a:ea typeface="ＭＳ Ｐゴシック" pitchFamily="-65" charset="-128"/>
                <a:cs typeface="ＭＳ Ｐゴシック" pitchFamily="-65" charset="-128"/>
              </a:rPr>
              <a:t>Introduce uses the Globus Toolkit and Axis for creating, registering, discovering, and invoking these service operations as grid services</a:t>
            </a:r>
          </a:p>
          <a:p>
            <a:pPr eaLnBrk="1" hangingPunct="1">
              <a:lnSpc>
                <a:spcPct val="90000"/>
              </a:lnSpc>
            </a:pPr>
            <a:r>
              <a:rPr lang="en-US" sz="2000" b="0" smtClean="0">
                <a:ea typeface="ＭＳ Ｐゴシック" pitchFamily="-65" charset="-128"/>
                <a:cs typeface="ＭＳ Ｐゴシック" pitchFamily="-65" charset="-128"/>
              </a:rPr>
              <a:t>Client uses the operation through a grid service interface and does not need to be aware of any implementation specific details of the grid service</a:t>
            </a:r>
          </a:p>
        </p:txBody>
      </p:sp>
      <p:sp>
        <p:nvSpPr>
          <p:cNvPr id="26629" name="Rectangle 5"/>
          <p:cNvSpPr>
            <a:spLocks noChangeArrowheads="1"/>
          </p:cNvSpPr>
          <p:nvPr/>
        </p:nvSpPr>
        <p:spPr bwMode="auto">
          <a:xfrm>
            <a:off x="0" y="1657350"/>
            <a:ext cx="9144000" cy="0"/>
          </a:xfrm>
          <a:prstGeom prst="rect">
            <a:avLst/>
          </a:prstGeom>
          <a:noFill/>
          <a:ln w="28575">
            <a:noFill/>
            <a:miter lim="800000"/>
            <a:headEnd/>
            <a:tailEnd/>
          </a:ln>
        </p:spPr>
        <p:txBody>
          <a:bodyPr wrap="none" anchor="ctr">
            <a:prstTxWarp prst="textNoShape">
              <a:avLst/>
            </a:prstTxWarp>
            <a:spAutoFit/>
          </a:bodyPr>
          <a:lstStyle/>
          <a:p>
            <a:endParaRPr lang="en-US"/>
          </a:p>
        </p:txBody>
      </p:sp>
      <p:graphicFrame>
        <p:nvGraphicFramePr>
          <p:cNvPr id="26626" name="Object 4"/>
          <p:cNvGraphicFramePr>
            <a:graphicFrameLocks noChangeAspect="1"/>
          </p:cNvGraphicFramePr>
          <p:nvPr/>
        </p:nvGraphicFramePr>
        <p:xfrm>
          <a:off x="3470275" y="1912938"/>
          <a:ext cx="5495925" cy="3849687"/>
        </p:xfrm>
        <a:graphic>
          <a:graphicData uri="http://schemas.openxmlformats.org/presentationml/2006/ole">
            <p:oleObj spid="_x0000_s43010" name="Visio" r:id="rId4" imgW="5283200" imgH="3708400" progId="">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the Service</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540675"/>
            <a:ext cx="2743200" cy="20313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By selecting a service in the services tree on the left and selecting the Modify Service button on the right a user can modify/configure the service</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2.png"/>
          <p:cNvPicPr>
            <a:picLocks noChangeAspect="1"/>
          </p:cNvPicPr>
          <p:nvPr/>
        </p:nvPicPr>
        <p:blipFill>
          <a:blip r:embed="rId2"/>
          <a:stretch>
            <a:fillRect/>
          </a:stretch>
        </p:blipFill>
        <p:spPr>
          <a:xfrm>
            <a:off x="0" y="1600200"/>
            <a:ext cx="6417909" cy="4238950"/>
          </a:xfrm>
          <a:prstGeom prst="rect">
            <a:avLst/>
          </a:prstGeom>
        </p:spPr>
      </p:pic>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3657600"/>
            <a:ext cx="1219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789872"/>
            <a:ext cx="2743200" cy="20313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By selecting an operation from the services tree on the left and selecting the Modify Method button on the right a user can modify the operation.</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3850254"/>
            <a:ext cx="1219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icture 16.png"/>
          <p:cNvPicPr>
            <a:picLocks noChangeAspect="1"/>
          </p:cNvPicPr>
          <p:nvPr/>
        </p:nvPicPr>
        <p:blipFill>
          <a:blip r:embed="rId2"/>
          <a:stretch>
            <a:fillRect/>
          </a:stretch>
        </p:blipFill>
        <p:spPr>
          <a:xfrm>
            <a:off x="35940" y="1676400"/>
            <a:ext cx="6411589" cy="4249323"/>
          </a:xfrm>
          <a:prstGeom prst="rect">
            <a:avLst/>
          </a:prstGeom>
        </p:spPr>
      </p:pic>
      <p:sp>
        <p:nvSpPr>
          <p:cNvPr id="17" name="Rectangle 16"/>
          <p:cNvSpPr/>
          <p:nvPr/>
        </p:nvSpPr>
        <p:spPr>
          <a:xfrm>
            <a:off x="2297980" y="22620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9600" y="2971800"/>
            <a:ext cx="11430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22020" y="3814308"/>
            <a:ext cx="838200" cy="2765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600200"/>
            <a:ext cx="2743200" cy="49244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Operation Modification Viewer enables all aspects of the operation to be manipulated from the name to the data types that the operation will consume and produce.</a:t>
            </a:r>
          </a:p>
          <a:p>
            <a:pPr>
              <a:buFont typeface="Arial"/>
              <a:buChar char="•"/>
            </a:pPr>
            <a:r>
              <a:rPr lang="en-US" sz="1600" dirty="0" smtClean="0"/>
              <a:t>The Viewer also enables operations to be imported from other WSDL files or Introduce services as well as the implementation of an operation to be Provided by a class.</a:t>
            </a:r>
          </a:p>
          <a:p>
            <a:pPr>
              <a:buFont typeface="Arial"/>
              <a:buChar char="•"/>
            </a:pPr>
            <a:r>
              <a:rPr lang="en-US" sz="1600" dirty="0" smtClean="0"/>
              <a:t>  The Signature tab is specifically used for designing the operation signature, i.e. it’s inputs outputs and faults.</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1.png"/>
          <p:cNvPicPr>
            <a:picLocks noChangeAspect="1"/>
          </p:cNvPicPr>
          <p:nvPr/>
        </p:nvPicPr>
        <p:blipFill>
          <a:blip r:embed="rId2"/>
          <a:stretch>
            <a:fillRect/>
          </a:stretch>
        </p:blipFill>
        <p:spPr>
          <a:xfrm>
            <a:off x="88900" y="1371600"/>
            <a:ext cx="6273149" cy="4876800"/>
          </a:xfrm>
          <a:prstGeom prst="rect">
            <a:avLst/>
          </a:prstGeom>
        </p:spPr>
      </p:pic>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600200"/>
            <a:ext cx="2743200" cy="4278094"/>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Security Tab provides for configuration of the operations default security configuration.</a:t>
            </a:r>
          </a:p>
          <a:p>
            <a:pPr>
              <a:buFont typeface="Arial"/>
              <a:buChar char="•"/>
            </a:pPr>
            <a:r>
              <a:rPr lang="en-US" sz="1600" dirty="0" smtClean="0"/>
              <a:t>The Secure Communication Tab enables the developer to describe what the requirements are to communicate to the method such as TLS and Secure Conversation both with Privacy.</a:t>
            </a:r>
          </a:p>
          <a:p>
            <a:pPr>
              <a:buFont typeface="Arial"/>
              <a:buChar char="•"/>
            </a:pPr>
            <a:r>
              <a:rPr lang="en-US" sz="1600" dirty="0" smtClean="0"/>
              <a:t>This Tab is essentially setting the GSI configuration for the policy the service will use for connecting to this operation.</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icture 13.png"/>
          <p:cNvPicPr>
            <a:picLocks noChangeAspect="1"/>
          </p:cNvPicPr>
          <p:nvPr/>
        </p:nvPicPr>
        <p:blipFill>
          <a:blip r:embed="rId2"/>
          <a:stretch>
            <a:fillRect/>
          </a:stretch>
        </p:blipFill>
        <p:spPr>
          <a:xfrm>
            <a:off x="228600" y="1512018"/>
            <a:ext cx="6067479" cy="4724400"/>
          </a:xfrm>
          <a:prstGeom prst="rect">
            <a:avLst/>
          </a:prstGeom>
        </p:spPr>
      </p:pic>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447800"/>
            <a:ext cx="2743200" cy="4770537"/>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Authorization Tab under the Security Tab enables the configuration of an authorization policy for the operation.  </a:t>
            </a:r>
          </a:p>
          <a:p>
            <a:pPr>
              <a:buFont typeface="Arial"/>
              <a:buChar char="•"/>
            </a:pPr>
            <a:r>
              <a:rPr lang="en-US" sz="1600" dirty="0" smtClean="0"/>
              <a:t>Authorization extensions provide plug-in in tools for adding customized authorization types such as Grid Grouper.  </a:t>
            </a:r>
          </a:p>
          <a:p>
            <a:pPr>
              <a:buFont typeface="Arial"/>
              <a:buChar char="•"/>
            </a:pPr>
            <a:r>
              <a:rPr lang="en-US" sz="1600" dirty="0" smtClean="0"/>
              <a:t>The extensions provide graphical views to enable the authorization policy configuration easy.</a:t>
            </a:r>
          </a:p>
          <a:p>
            <a:pPr>
              <a:buFont typeface="Arial"/>
              <a:buChar char="•"/>
            </a:pPr>
            <a:r>
              <a:rPr lang="en-US" sz="1600" dirty="0" smtClean="0"/>
              <a:t>A custom PDP can also be used and the class name of the PDP can simple be provided in the </a:t>
            </a:r>
            <a:r>
              <a:rPr lang="en-US" sz="1600" dirty="0" err="1" smtClean="0"/>
              <a:t>CustomPDP</a:t>
            </a:r>
            <a:r>
              <a:rPr lang="en-US" sz="1600" dirty="0" smtClean="0"/>
              <a:t> mechanism.</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4.png"/>
          <p:cNvPicPr>
            <a:picLocks noChangeAspect="1"/>
          </p:cNvPicPr>
          <p:nvPr/>
        </p:nvPicPr>
        <p:blipFill>
          <a:blip r:embed="rId2"/>
          <a:stretch>
            <a:fillRect/>
          </a:stretch>
        </p:blipFill>
        <p:spPr>
          <a:xfrm>
            <a:off x="56864" y="1295400"/>
            <a:ext cx="6366124" cy="4953000"/>
          </a:xfrm>
          <a:prstGeom prst="rect">
            <a:avLst/>
          </a:prstGeom>
        </p:spPr>
      </p:pic>
      <p:sp>
        <p:nvSpPr>
          <p:cNvPr id="18" name="Rectangle 17"/>
          <p:cNvSpPr/>
          <p:nvPr/>
        </p:nvSpPr>
        <p:spPr>
          <a:xfrm>
            <a:off x="2133600" y="2057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212380" y="2702946"/>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4278094"/>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Import Tab of the Operation Modification viewer enables an operation to be defined by importing it from another WSDL or from another Introduce service.</a:t>
            </a:r>
          </a:p>
          <a:p>
            <a:pPr>
              <a:buFont typeface="Arial"/>
              <a:buChar char="•"/>
            </a:pPr>
            <a:r>
              <a:rPr lang="en-US" sz="1600" dirty="0" smtClean="0"/>
              <a:t>Once this operation is imported it will have the same signature as described by the WSDL it was imported from.</a:t>
            </a:r>
          </a:p>
          <a:p>
            <a:pPr>
              <a:buFont typeface="Arial"/>
              <a:buChar char="•"/>
            </a:pPr>
            <a:r>
              <a:rPr lang="en-US" sz="1600" dirty="0" smtClean="0"/>
              <a:t>This operation will be able to be communicated with from any other client using the same WSDL.</a:t>
            </a:r>
          </a:p>
          <a:p>
            <a:pPr>
              <a:buFont typeface="Arial"/>
              <a:buChar char="•"/>
            </a:pPr>
            <a:r>
              <a:rPr lang="en-US" sz="1600" dirty="0" smtClean="0"/>
              <a:t>The Security configuration can be further customized.</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133600" y="2057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212380" y="2702946"/>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Picture 15.png"/>
          <p:cNvPicPr>
            <a:picLocks noChangeAspect="1"/>
          </p:cNvPicPr>
          <p:nvPr/>
        </p:nvPicPr>
        <p:blipFill>
          <a:blip r:embed="rId2"/>
          <a:stretch>
            <a:fillRect/>
          </a:stretch>
        </p:blipFill>
        <p:spPr>
          <a:xfrm>
            <a:off x="63875" y="1371600"/>
            <a:ext cx="6355996" cy="4953000"/>
          </a:xfrm>
          <a:prstGeom prst="rect">
            <a:avLst/>
          </a:prstGeom>
        </p:spPr>
      </p:pic>
      <p:sp>
        <p:nvSpPr>
          <p:cNvPr id="21" name="Rectangle 20"/>
          <p:cNvSpPr/>
          <p:nvPr/>
        </p:nvSpPr>
        <p:spPr>
          <a:xfrm>
            <a:off x="3798020" y="2145582"/>
            <a:ext cx="10668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638800" y="1676400"/>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Service Properties</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3785652"/>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Service Properties Tab of the Modification Viewer enables the user to add properties to the service which may be used for deployment time configuration.  </a:t>
            </a:r>
          </a:p>
          <a:p>
            <a:pPr>
              <a:buFont typeface="Arial"/>
              <a:buChar char="•"/>
            </a:pPr>
            <a:r>
              <a:rPr lang="en-US" sz="1600" dirty="0" smtClean="0"/>
              <a:t>These properties can be defaulted in the viewer but can also be populated at deployment time.</a:t>
            </a:r>
          </a:p>
          <a:p>
            <a:pPr>
              <a:buFont typeface="Arial"/>
              <a:buChar char="•"/>
            </a:pPr>
            <a:r>
              <a:rPr lang="en-US" sz="1600" dirty="0" smtClean="0"/>
              <a:t>The properties are accessible but this service and any of its service contexts.</a:t>
            </a:r>
            <a:endParaRPr lang="en-US" sz="1600" dirty="0"/>
          </a:p>
        </p:txBody>
      </p:sp>
      <p:pic>
        <p:nvPicPr>
          <p:cNvPr id="23" name="Picture 22" descr="Picture 17.png"/>
          <p:cNvPicPr>
            <a:picLocks noChangeAspect="1"/>
          </p:cNvPicPr>
          <p:nvPr/>
        </p:nvPicPr>
        <p:blipFill>
          <a:blip r:embed="rId2"/>
          <a:stretch>
            <a:fillRect/>
          </a:stretch>
        </p:blipFill>
        <p:spPr>
          <a:xfrm>
            <a:off x="0" y="1676400"/>
            <a:ext cx="6454376" cy="4267200"/>
          </a:xfrm>
          <a:prstGeom prst="rect">
            <a:avLst/>
          </a:prstGeom>
        </p:spPr>
      </p:pic>
      <p:sp>
        <p:nvSpPr>
          <p:cNvPr id="24" name="Rectangle 23"/>
          <p:cNvSpPr/>
          <p:nvPr/>
        </p:nvSpPr>
        <p:spPr>
          <a:xfrm>
            <a:off x="2895600" y="2274018"/>
            <a:ext cx="10668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Adding / Removing Extensions</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3785652"/>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Service Properties Tab of the Modification Viewer enables the user to add properties to the service which may be used for deployment time configuration.  </a:t>
            </a:r>
          </a:p>
          <a:p>
            <a:pPr>
              <a:buFont typeface="Arial"/>
              <a:buChar char="•"/>
            </a:pPr>
            <a:r>
              <a:rPr lang="en-US" sz="1600" dirty="0" smtClean="0"/>
              <a:t>These properties can be defaulted in the viewer but can also be populated at deployment time.</a:t>
            </a:r>
          </a:p>
          <a:p>
            <a:pPr>
              <a:buFont typeface="Arial"/>
              <a:buChar char="•"/>
            </a:pPr>
            <a:r>
              <a:rPr lang="en-US" sz="1600" dirty="0" smtClean="0"/>
              <a:t>The properties are accessible but this service and any of its service contexts.</a:t>
            </a:r>
            <a:endParaRPr lang="en-US" sz="1600" dirty="0"/>
          </a:p>
        </p:txBody>
      </p:sp>
      <p:pic>
        <p:nvPicPr>
          <p:cNvPr id="6" name="Picture 5" descr="Picture 18.png"/>
          <p:cNvPicPr>
            <a:picLocks noChangeAspect="1"/>
          </p:cNvPicPr>
          <p:nvPr/>
        </p:nvPicPr>
        <p:blipFill>
          <a:blip r:embed="rId2"/>
          <a:stretch>
            <a:fillRect/>
          </a:stretch>
        </p:blipFill>
        <p:spPr>
          <a:xfrm>
            <a:off x="0" y="1706079"/>
            <a:ext cx="6418782" cy="4237521"/>
          </a:xfrm>
          <a:prstGeom prst="rect">
            <a:avLst/>
          </a:prstGeom>
        </p:spPr>
      </p:pic>
      <p:sp>
        <p:nvSpPr>
          <p:cNvPr id="7" name="Rectangle 6"/>
          <p:cNvSpPr/>
          <p:nvPr/>
        </p:nvSpPr>
        <p:spPr>
          <a:xfrm>
            <a:off x="3810000" y="2286000"/>
            <a:ext cx="8382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Adding / Removing Extensions</a:t>
            </a:r>
            <a:endParaRPr lang="en-US" dirty="0">
              <a:ea typeface="ＭＳ Ｐゴシック" pitchFamily="-65" charset="-128"/>
              <a:cs typeface="ＭＳ Ｐゴシック" pitchFamily="-65" charset="-128"/>
            </a:endParaRPr>
          </a:p>
        </p:txBody>
      </p:sp>
      <p:pic>
        <p:nvPicPr>
          <p:cNvPr id="6" name="Picture 5" descr="Picture 18.png"/>
          <p:cNvPicPr>
            <a:picLocks noChangeAspect="1"/>
          </p:cNvPicPr>
          <p:nvPr/>
        </p:nvPicPr>
        <p:blipFill>
          <a:blip r:embed="rId2"/>
          <a:stretch>
            <a:fillRect/>
          </a:stretch>
        </p:blipFill>
        <p:spPr>
          <a:xfrm>
            <a:off x="0" y="1706079"/>
            <a:ext cx="6418782" cy="4237521"/>
          </a:xfrm>
          <a:prstGeom prst="rect">
            <a:avLst/>
          </a:prstGeom>
        </p:spPr>
      </p:pic>
      <p:sp>
        <p:nvSpPr>
          <p:cNvPr id="7" name="Rectangle 6"/>
          <p:cNvSpPr/>
          <p:nvPr/>
        </p:nvSpPr>
        <p:spPr>
          <a:xfrm>
            <a:off x="3581400" y="5667072"/>
            <a:ext cx="4572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553200" y="1828800"/>
            <a:ext cx="2590800" cy="2585323"/>
          </a:xfrm>
          <a:prstGeom prst="rect">
            <a:avLst/>
          </a:prstGeom>
          <a:noFill/>
        </p:spPr>
        <p:txBody>
          <a:bodyPr wrap="square" rtlCol="0">
            <a:spAutoFit/>
          </a:bodyPr>
          <a:lstStyle/>
          <a:p>
            <a:r>
              <a:rPr lang="en-US" dirty="0" smtClean="0"/>
              <a:t>After every cycle of adding or removing functionality to the service you must save the service in Introduce in order for the synchronization engine to update your services generated code.</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ChangeArrowheads="1"/>
          </p:cNvSpPr>
          <p:nvPr/>
        </p:nvSpPr>
        <p:spPr bwMode="auto">
          <a:xfrm>
            <a:off x="0" y="6002338"/>
            <a:ext cx="9144000" cy="8556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sp>
        <p:nvSpPr>
          <p:cNvPr id="79875"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 Service Modification Architecture</a:t>
            </a:r>
          </a:p>
        </p:txBody>
      </p:sp>
      <p:grpSp>
        <p:nvGrpSpPr>
          <p:cNvPr id="2" name="Group 9"/>
          <p:cNvGrpSpPr>
            <a:grpSpLocks/>
          </p:cNvGrpSpPr>
          <p:nvPr/>
        </p:nvGrpSpPr>
        <p:grpSpPr bwMode="auto">
          <a:xfrm>
            <a:off x="305630" y="1295400"/>
            <a:ext cx="8838370" cy="5562600"/>
            <a:chOff x="483" y="809"/>
            <a:chExt cx="5277" cy="3347"/>
          </a:xfrm>
        </p:grpSpPr>
        <p:sp>
          <p:nvSpPr>
            <p:cNvPr id="79877" name="Text Box 5"/>
            <p:cNvSpPr txBox="1">
              <a:spLocks noChangeArrowheads="1"/>
            </p:cNvSpPr>
            <p:nvPr/>
          </p:nvSpPr>
          <p:spPr bwMode="auto">
            <a:xfrm>
              <a:off x="483" y="1864"/>
              <a:ext cx="1584" cy="1415"/>
            </a:xfrm>
            <a:prstGeom prst="rect">
              <a:avLst/>
            </a:prstGeom>
            <a:noFill/>
            <a:ln w="9525">
              <a:noFill/>
              <a:miter lim="800000"/>
              <a:headEnd/>
              <a:tailEnd/>
            </a:ln>
          </p:spPr>
          <p:txBody>
            <a:bodyPr>
              <a:prstTxWarp prst="textNoShape">
                <a:avLst/>
              </a:prstTxWarp>
              <a:spAutoFit/>
            </a:bodyPr>
            <a:lstStyle/>
            <a:p>
              <a:r>
                <a:rPr lang="en-US" sz="1400" i="1" dirty="0">
                  <a:solidFill>
                    <a:srgbClr val="008000"/>
                  </a:solidFill>
                </a:rPr>
                <a:t>The Introduce Service Description document is the input to the introduce engine.  The user can hand craft this document  and call the engine via command line or API or can use the Introduce GDE to create and modify this document and execute the synchronization engine</a:t>
              </a:r>
            </a:p>
          </p:txBody>
        </p:sp>
        <p:pic>
          <p:nvPicPr>
            <p:cNvPr id="79878" name="Picture 7" descr="syncToolsDetailed"/>
            <p:cNvPicPr>
              <a:picLocks noChangeAspect="1" noChangeArrowheads="1"/>
            </p:cNvPicPr>
            <p:nvPr/>
          </p:nvPicPr>
          <p:blipFill>
            <a:blip r:embed="rId3"/>
            <a:srcRect/>
            <a:stretch>
              <a:fillRect/>
            </a:stretch>
          </p:blipFill>
          <p:spPr bwMode="auto">
            <a:xfrm>
              <a:off x="2256" y="809"/>
              <a:ext cx="3504" cy="3347"/>
            </a:xfrm>
            <a:prstGeom prst="rect">
              <a:avLst/>
            </a:prstGeom>
            <a:noFill/>
            <a:ln w="9525">
              <a:noFill/>
              <a:miter lim="800000"/>
              <a:headEnd/>
              <a:tailEnd/>
            </a:ln>
          </p:spPr>
        </p:pic>
        <p:sp>
          <p:nvSpPr>
            <p:cNvPr id="79879" name="Rectangle 4"/>
            <p:cNvSpPr>
              <a:spLocks noChangeArrowheads="1"/>
            </p:cNvSpPr>
            <p:nvPr/>
          </p:nvSpPr>
          <p:spPr bwMode="auto">
            <a:xfrm>
              <a:off x="2662" y="2370"/>
              <a:ext cx="432" cy="528"/>
            </a:xfrm>
            <a:prstGeom prst="rect">
              <a:avLst/>
            </a:prstGeom>
            <a:solidFill>
              <a:srgbClr val="008000">
                <a:alpha val="14117"/>
              </a:srgbClr>
            </a:solidFill>
            <a:ln w="9525">
              <a:solidFill>
                <a:srgbClr val="008000"/>
              </a:solidFill>
              <a:prstDash val="sysDot"/>
              <a:miter lim="800000"/>
              <a:headEnd/>
              <a:tailEnd/>
            </a:ln>
          </p:spPr>
          <p:txBody>
            <a:bodyPr wrap="none" anchor="ctr">
              <a:prstTxWarp prst="textNoShape">
                <a:avLst/>
              </a:prstTxWarp>
            </a:bodyPr>
            <a:lstStyle/>
            <a:p>
              <a:endParaRPr lang="en-US"/>
            </a:p>
          </p:txBody>
        </p:sp>
        <p:sp>
          <p:nvSpPr>
            <p:cNvPr id="79880" name="Line 6"/>
            <p:cNvSpPr>
              <a:spLocks noChangeShapeType="1"/>
            </p:cNvSpPr>
            <p:nvPr/>
          </p:nvSpPr>
          <p:spPr bwMode="auto">
            <a:xfrm>
              <a:off x="1968" y="2832"/>
              <a:ext cx="672" cy="0"/>
            </a:xfrm>
            <a:prstGeom prst="line">
              <a:avLst/>
            </a:prstGeom>
            <a:noFill/>
            <a:ln w="9525">
              <a:solidFill>
                <a:srgbClr val="008000"/>
              </a:solidFill>
              <a:prstDash val="dash"/>
              <a:round/>
              <a:headEnd/>
              <a:tailEnd type="triangle" w="med" len="med"/>
            </a:ln>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Service Layers</a:t>
            </a:r>
          </a:p>
        </p:txBody>
      </p:sp>
      <p:graphicFrame>
        <p:nvGraphicFramePr>
          <p:cNvPr id="28674" name="Object 2"/>
          <p:cNvGraphicFramePr>
            <a:graphicFrameLocks noChangeAspect="1"/>
          </p:cNvGraphicFramePr>
          <p:nvPr>
            <p:ph idx="1"/>
          </p:nvPr>
        </p:nvGraphicFramePr>
        <p:xfrm>
          <a:off x="660400" y="1590675"/>
          <a:ext cx="7935913" cy="4352925"/>
        </p:xfrm>
        <a:graphic>
          <a:graphicData uri="http://schemas.openxmlformats.org/presentationml/2006/ole">
            <p:oleObj spid="_x0000_s45058" name="Visio" r:id="rId4" imgW="5969000" imgH="3276600" progId="">
              <p:embed/>
            </p:oleObj>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1925"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1923" name="Title 1"/>
          <p:cNvSpPr>
            <a:spLocks noGrp="1"/>
          </p:cNvSpPr>
          <p:nvPr>
            <p:ph type="title"/>
          </p:nvPr>
        </p:nvSpPr>
        <p:spPr>
          <a:xfrm>
            <a:off x="228600" y="152400"/>
            <a:ext cx="6934200" cy="792163"/>
          </a:xfrm>
        </p:spPr>
        <p:txBody>
          <a:bodyPr/>
          <a:lstStyle/>
          <a:p>
            <a:r>
              <a:rPr lang="en-US" dirty="0">
                <a:ea typeface="ＭＳ Ｐゴシック" pitchFamily="-65" charset="-128"/>
                <a:cs typeface="ＭＳ Ｐゴシック" pitchFamily="-65" charset="-128"/>
              </a:rPr>
              <a:t>Service</a:t>
            </a:r>
            <a:r>
              <a:rPr lang="en-US" dirty="0" smtClean="0">
                <a:ea typeface="ＭＳ Ｐゴシック" pitchFamily="-65" charset="-128"/>
                <a:cs typeface="ＭＳ Ｐゴシック" pitchFamily="-65" charset="-128"/>
              </a:rPr>
              <a:t> Modification Demonstration</a:t>
            </a:r>
            <a:endParaRPr lang="en-US" dirty="0">
              <a:ea typeface="ＭＳ Ｐゴシック" pitchFamily="-65" charset="-128"/>
              <a:cs typeface="ＭＳ Ｐゴシック" pitchFamily="-65" charset="-128"/>
            </a:endParaRPr>
          </a:p>
        </p:txBody>
      </p:sp>
      <p:sp>
        <p:nvSpPr>
          <p:cNvPr id="81924" name="Text Placeholder 5"/>
          <p:cNvSpPr>
            <a:spLocks noGrp="1"/>
          </p:cNvSpPr>
          <p:nvPr>
            <p:ph type="body" sz="half" idx="1"/>
          </p:nvPr>
        </p:nvSpPr>
        <p:spPr>
          <a:xfrm>
            <a:off x="457200" y="1600200"/>
            <a:ext cx="7772400" cy="4495800"/>
          </a:xfrm>
        </p:spPr>
        <p:txBody>
          <a:bodyPr/>
          <a:lstStyle/>
          <a:p>
            <a:pPr>
              <a:buFontTx/>
              <a:buNone/>
            </a:pPr>
            <a:endParaRPr lang="en-US" dirty="0">
              <a:ea typeface="ＭＳ Ｐゴシック" pitchFamily="-65" charset="-128"/>
              <a:cs typeface="ＭＳ Ｐゴシック" pitchFamily="-65" charset="-128"/>
            </a:endParaRPr>
          </a:p>
          <a:p>
            <a:pPr>
              <a:buFontTx/>
              <a:buNone/>
            </a:pPr>
            <a:r>
              <a:rPr lang="en-US" dirty="0">
                <a:ea typeface="ＭＳ Ｐゴシック" pitchFamily="-65" charset="-128"/>
                <a:cs typeface="ＭＳ Ｐゴシック" pitchFamily="-65" charset="-128"/>
              </a:rPr>
              <a:t>Service</a:t>
            </a:r>
            <a:r>
              <a:rPr lang="en-US" dirty="0" smtClean="0">
                <a:ea typeface="ＭＳ Ｐゴシック" pitchFamily="-65" charset="-128"/>
                <a:cs typeface="ＭＳ Ｐゴシック" pitchFamily="-65" charset="-128"/>
              </a:rPr>
              <a:t> Modification </a:t>
            </a:r>
            <a:r>
              <a:rPr lang="en-US" dirty="0">
                <a:ea typeface="ＭＳ Ｐゴシック" pitchFamily="-65" charset="-128"/>
                <a:cs typeface="ＭＳ Ｐゴシック" pitchFamily="-65" charset="-128"/>
              </a:rPr>
              <a:t>Demonstration</a:t>
            </a:r>
          </a:p>
          <a:p>
            <a:r>
              <a:rPr lang="en-US" dirty="0">
                <a:ea typeface="ＭＳ Ｐゴシック" pitchFamily="-65" charset="-128"/>
                <a:cs typeface="ＭＳ Ｐゴシック" pitchFamily="-65" charset="-128"/>
              </a:rPr>
              <a:t>Implement</a:t>
            </a:r>
            <a:r>
              <a:rPr lang="en-US" dirty="0" smtClean="0">
                <a:ea typeface="ＭＳ Ｐゴシック" pitchFamily="-65" charset="-128"/>
                <a:cs typeface="ＭＳ Ｐゴシック" pitchFamily="-65" charset="-128"/>
              </a:rPr>
              <a:t> a service’ operation</a:t>
            </a:r>
            <a:endParaRPr lang="en-US"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19.png"/>
          <p:cNvPicPr>
            <a:picLocks noChangeAspect="1"/>
          </p:cNvPicPr>
          <p:nvPr/>
        </p:nvPicPr>
        <p:blipFill>
          <a:blip r:embed="rId2"/>
          <a:stretch>
            <a:fillRect/>
          </a:stretch>
        </p:blipFill>
        <p:spPr>
          <a:xfrm>
            <a:off x="381000" y="1600200"/>
            <a:ext cx="5708001" cy="4038600"/>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 service.</a:t>
            </a:r>
            <a:endParaRPr lang="en-US" dirty="0">
              <a:ea typeface="ＭＳ Ｐゴシック" pitchFamily="-65" charset="-128"/>
              <a:cs typeface="ＭＳ Ｐゴシック" pitchFamily="-65" charset="-128"/>
            </a:endParaRPr>
          </a:p>
        </p:txBody>
      </p:sp>
      <p:sp>
        <p:nvSpPr>
          <p:cNvPr id="7" name="Rectangle 6"/>
          <p:cNvSpPr/>
          <p:nvPr/>
        </p:nvSpPr>
        <p:spPr>
          <a:xfrm>
            <a:off x="1295400" y="1828800"/>
            <a:ext cx="13716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324600" y="1828800"/>
            <a:ext cx="2819400" cy="2031325"/>
          </a:xfrm>
          <a:prstGeom prst="rect">
            <a:avLst/>
          </a:prstGeom>
          <a:noFill/>
        </p:spPr>
        <p:txBody>
          <a:bodyPr wrap="square" rtlCol="0">
            <a:spAutoFit/>
          </a:bodyPr>
          <a:lstStyle/>
          <a:p>
            <a:r>
              <a:rPr lang="en-US" dirty="0" smtClean="0"/>
              <a:t>In the Deployment Viewer the General Tab show the basic information about what it is about to deploy and give the user an option of available contains to deploy to.</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20.png"/>
          <p:cNvPicPr>
            <a:picLocks noChangeAspect="1"/>
          </p:cNvPicPr>
          <p:nvPr/>
        </p:nvPicPr>
        <p:blipFill>
          <a:blip r:embed="rId2"/>
          <a:stretch>
            <a:fillRect/>
          </a:stretch>
        </p:blipFill>
        <p:spPr>
          <a:xfrm>
            <a:off x="457200" y="1600200"/>
            <a:ext cx="5867400" cy="4136604"/>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t>
            </a:r>
            <a:r>
              <a:rPr lang="en-US" smtClean="0">
                <a:ea typeface="ＭＳ Ｐゴシック" pitchFamily="-65" charset="-128"/>
                <a:cs typeface="ＭＳ Ｐゴシック" pitchFamily="-65" charset="-128"/>
              </a:rPr>
              <a:t>a service.</a:t>
            </a:r>
            <a:endParaRPr lang="en-US" dirty="0">
              <a:ea typeface="ＭＳ Ｐゴシック" pitchFamily="-65" charset="-128"/>
              <a:cs typeface="ＭＳ Ｐゴシック" pitchFamily="-65" charset="-128"/>
            </a:endParaRPr>
          </a:p>
        </p:txBody>
      </p:sp>
      <p:sp>
        <p:nvSpPr>
          <p:cNvPr id="7" name="Rectangle 6"/>
          <p:cNvSpPr/>
          <p:nvPr/>
        </p:nvSpPr>
        <p:spPr>
          <a:xfrm>
            <a:off x="2743200" y="1828800"/>
            <a:ext cx="1447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553200" y="2057400"/>
            <a:ext cx="2590800" cy="2585323"/>
          </a:xfrm>
          <a:prstGeom prst="rect">
            <a:avLst/>
          </a:prstGeom>
          <a:noFill/>
        </p:spPr>
        <p:txBody>
          <a:bodyPr wrap="square" rtlCol="0">
            <a:spAutoFit/>
          </a:bodyPr>
          <a:lstStyle/>
          <a:p>
            <a:r>
              <a:rPr lang="en-US" dirty="0" smtClean="0"/>
              <a:t>The Advanced Deployment Tab enable the user to configure the deploy prefix, a unique name for this service instance, and the properties related to the index service registration.</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Picture 22.png"/>
          <p:cNvPicPr>
            <a:picLocks noChangeAspect="1"/>
          </p:cNvPicPr>
          <p:nvPr/>
        </p:nvPicPr>
        <p:blipFill>
          <a:blip r:embed="rId2"/>
          <a:stretch>
            <a:fillRect/>
          </a:stretch>
        </p:blipFill>
        <p:spPr>
          <a:xfrm>
            <a:off x="533400" y="1752600"/>
            <a:ext cx="5493673" cy="3873121"/>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t>
            </a:r>
            <a:r>
              <a:rPr lang="en-US" smtClean="0">
                <a:ea typeface="ＭＳ Ｐゴシック" pitchFamily="-65" charset="-128"/>
                <a:cs typeface="ＭＳ Ｐゴシック" pitchFamily="-65" charset="-128"/>
              </a:rPr>
              <a:t>a service.</a:t>
            </a:r>
            <a:endParaRPr lang="en-US" dirty="0">
              <a:ea typeface="ＭＳ Ｐゴシック" pitchFamily="-65" charset="-128"/>
              <a:cs typeface="ＭＳ Ｐゴシック" pitchFamily="-65" charset="-128"/>
            </a:endParaRPr>
          </a:p>
        </p:txBody>
      </p:sp>
      <p:sp>
        <p:nvSpPr>
          <p:cNvPr id="7" name="Rectangle 6"/>
          <p:cNvSpPr/>
          <p:nvPr/>
        </p:nvSpPr>
        <p:spPr>
          <a:xfrm>
            <a:off x="3962400" y="1981200"/>
            <a:ext cx="1143000" cy="1524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48400" y="1828800"/>
            <a:ext cx="2895600" cy="2031325"/>
          </a:xfrm>
          <a:prstGeom prst="rect">
            <a:avLst/>
          </a:prstGeom>
          <a:noFill/>
        </p:spPr>
        <p:txBody>
          <a:bodyPr wrap="square" rtlCol="0">
            <a:spAutoFit/>
          </a:bodyPr>
          <a:lstStyle/>
          <a:p>
            <a:r>
              <a:rPr lang="en-US" dirty="0" smtClean="0"/>
              <a:t>The Service Properties Tab enables the user to configure any of the services properties that the service has specified and is expecting values for at runtime.</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19.png"/>
          <p:cNvPicPr>
            <a:picLocks noChangeAspect="1"/>
          </p:cNvPicPr>
          <p:nvPr/>
        </p:nvPicPr>
        <p:blipFill>
          <a:blip r:embed="rId2"/>
          <a:stretch>
            <a:fillRect/>
          </a:stretch>
        </p:blipFill>
        <p:spPr>
          <a:xfrm>
            <a:off x="381000" y="1600200"/>
            <a:ext cx="5708001" cy="4038600"/>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 service.</a:t>
            </a:r>
            <a:endParaRPr lang="en-US" dirty="0">
              <a:ea typeface="ＭＳ Ｐゴシック" pitchFamily="-65" charset="-128"/>
              <a:cs typeface="ＭＳ Ｐゴシック" pitchFamily="-65" charset="-128"/>
            </a:endParaRPr>
          </a:p>
        </p:txBody>
      </p:sp>
      <p:sp>
        <p:nvSpPr>
          <p:cNvPr id="7" name="Rectangle 6"/>
          <p:cNvSpPr/>
          <p:nvPr/>
        </p:nvSpPr>
        <p:spPr>
          <a:xfrm>
            <a:off x="1295400" y="1828800"/>
            <a:ext cx="13716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324600" y="2362200"/>
            <a:ext cx="2819400" cy="2031325"/>
          </a:xfrm>
          <a:prstGeom prst="rect">
            <a:avLst/>
          </a:prstGeom>
          <a:noFill/>
        </p:spPr>
        <p:txBody>
          <a:bodyPr wrap="square" rtlCol="0">
            <a:spAutoFit/>
          </a:bodyPr>
          <a:lstStyle/>
          <a:p>
            <a:r>
              <a:rPr lang="en-US" dirty="0" smtClean="0"/>
              <a:t>Once the options for the deployment have been configured the user can select the Deploy button from the General Deployment Tab in the Deployment Viewer.</a:t>
            </a:r>
            <a:endParaRPr lang="en-US" dirty="0"/>
          </a:p>
        </p:txBody>
      </p:sp>
      <p:sp>
        <p:nvSpPr>
          <p:cNvPr id="6" name="Rectangle 5"/>
          <p:cNvSpPr/>
          <p:nvPr/>
        </p:nvSpPr>
        <p:spPr>
          <a:xfrm>
            <a:off x="2895600" y="5205564"/>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service (command line)</a:t>
            </a:r>
            <a:endParaRPr lang="en-US" dirty="0"/>
          </a:p>
        </p:txBody>
      </p:sp>
      <p:sp>
        <p:nvSpPr>
          <p:cNvPr id="3" name="Content Placeholder 2"/>
          <p:cNvSpPr>
            <a:spLocks noGrp="1"/>
          </p:cNvSpPr>
          <p:nvPr>
            <p:ph idx="1"/>
          </p:nvPr>
        </p:nvSpPr>
        <p:spPr/>
        <p:txBody>
          <a:bodyPr/>
          <a:lstStyle/>
          <a:p>
            <a:r>
              <a:rPr lang="en-US" dirty="0" smtClean="0"/>
              <a:t>Introduce services use ant as the build deploy process.  An introduce service an be deployed by typing “ant deploy&lt;</a:t>
            </a:r>
            <a:r>
              <a:rPr lang="en-US" dirty="0" err="1" smtClean="0"/>
              <a:t>ContainerType</a:t>
            </a:r>
            <a:r>
              <a:rPr lang="en-US" dirty="0" smtClean="0"/>
              <a:t>&gt;” from the root of the service directory.</a:t>
            </a:r>
            <a:endParaRPr lang="en-US" dirty="0"/>
          </a:p>
        </p:txBody>
      </p:sp>
      <p:pic>
        <p:nvPicPr>
          <p:cNvPr id="4" name="Picture 3" descr="Picture 2.png"/>
          <p:cNvPicPr>
            <a:picLocks noChangeAspect="1"/>
          </p:cNvPicPr>
          <p:nvPr/>
        </p:nvPicPr>
        <p:blipFill>
          <a:blip r:embed="rId2"/>
          <a:stretch>
            <a:fillRect/>
          </a:stretch>
        </p:blipFill>
        <p:spPr>
          <a:xfrm>
            <a:off x="0" y="2590800"/>
            <a:ext cx="9144000" cy="3764446"/>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service (command line)</a:t>
            </a:r>
            <a:endParaRPr lang="en-US" dirty="0"/>
          </a:p>
        </p:txBody>
      </p:sp>
      <p:pic>
        <p:nvPicPr>
          <p:cNvPr id="4" name="Content Placeholder 3" descr="Picture 1.png"/>
          <p:cNvPicPr>
            <a:picLocks noGrp="1" noChangeAspect="1"/>
          </p:cNvPicPr>
          <p:nvPr>
            <p:ph idx="1"/>
          </p:nvPr>
        </p:nvPicPr>
        <p:blipFill>
          <a:blip r:embed="rId2"/>
          <a:srcRect t="-58626" b="-58626"/>
          <a:stretch>
            <a:fillRect/>
          </a:stretch>
        </p:blipFill>
        <p:spPr>
          <a:xfrm>
            <a:off x="457200" y="2057400"/>
            <a:ext cx="8458200" cy="4953000"/>
          </a:xfrm>
        </p:spPr>
      </p:pic>
      <p:sp>
        <p:nvSpPr>
          <p:cNvPr id="5" name="TextBox 4"/>
          <p:cNvSpPr txBox="1"/>
          <p:nvPr/>
        </p:nvSpPr>
        <p:spPr>
          <a:xfrm>
            <a:off x="533400" y="1600200"/>
            <a:ext cx="8229600" cy="1200329"/>
          </a:xfrm>
          <a:prstGeom prst="rect">
            <a:avLst/>
          </a:prstGeom>
          <a:noFill/>
        </p:spPr>
        <p:txBody>
          <a:bodyPr wrap="square" rtlCol="0">
            <a:spAutoFit/>
          </a:bodyPr>
          <a:lstStyle/>
          <a:p>
            <a:r>
              <a:rPr lang="en-US" dirty="0" smtClean="0"/>
              <a:t>Services can be configured prior to deployment by editing the </a:t>
            </a:r>
            <a:r>
              <a:rPr lang="en-US" b="1" i="1" dirty="0" err="1" smtClean="0"/>
              <a:t>deployment.properties</a:t>
            </a:r>
            <a:r>
              <a:rPr lang="en-US" b="1" i="1" dirty="0" smtClean="0"/>
              <a:t> </a:t>
            </a:r>
            <a:r>
              <a:rPr lang="en-US" dirty="0" smtClean="0"/>
              <a:t>file.  This file provides configuration for index service registration.  The </a:t>
            </a:r>
            <a:r>
              <a:rPr lang="en-US" b="1" i="1" dirty="0" err="1" smtClean="0"/>
              <a:t>service.properties</a:t>
            </a:r>
            <a:r>
              <a:rPr lang="en-US" b="1" i="1" dirty="0" smtClean="0"/>
              <a:t> </a:t>
            </a:r>
            <a:r>
              <a:rPr lang="en-US" dirty="0" smtClean="0"/>
              <a:t>file can also be edited prior to deployment to edit the service properties defined in the service.</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err="1" smtClean="0"/>
              <a:t>Undeployment</a:t>
            </a:r>
            <a:endParaRPr lang="en-US" dirty="0"/>
          </a:p>
        </p:txBody>
      </p:sp>
      <p:sp>
        <p:nvSpPr>
          <p:cNvPr id="3" name="Content Placeholder 2"/>
          <p:cNvSpPr>
            <a:spLocks noGrp="1"/>
          </p:cNvSpPr>
          <p:nvPr>
            <p:ph idx="1"/>
          </p:nvPr>
        </p:nvSpPr>
        <p:spPr/>
        <p:txBody>
          <a:bodyPr/>
          <a:lstStyle/>
          <a:p>
            <a:r>
              <a:rPr lang="en-US" dirty="0" smtClean="0"/>
              <a:t>The introduce GUI will enable you to browse for deployed services in specific container and choose them for </a:t>
            </a:r>
            <a:r>
              <a:rPr lang="en-US" dirty="0" err="1" smtClean="0"/>
              <a:t>undeployment</a:t>
            </a:r>
            <a:r>
              <a:rPr lang="en-US" dirty="0" smtClean="0"/>
              <a:t>.  Introduce will then </a:t>
            </a:r>
            <a:r>
              <a:rPr lang="en-US" dirty="0" err="1" smtClean="0"/>
              <a:t>undeploy</a:t>
            </a:r>
            <a:r>
              <a:rPr lang="en-US" dirty="0" smtClean="0"/>
              <a:t> the service and all its dependencies from the container.</a:t>
            </a:r>
            <a:endParaRPr lang="en-US" dirty="0"/>
          </a:p>
        </p:txBody>
      </p:sp>
      <p:pic>
        <p:nvPicPr>
          <p:cNvPr id="4" name="Picture 3" descr="Picture 4.png"/>
          <p:cNvPicPr>
            <a:picLocks noChangeAspect="1"/>
          </p:cNvPicPr>
          <p:nvPr/>
        </p:nvPicPr>
        <p:blipFill>
          <a:blip r:embed="rId2"/>
          <a:stretch>
            <a:fillRect/>
          </a:stretch>
        </p:blipFill>
        <p:spPr>
          <a:xfrm>
            <a:off x="1371600" y="2286000"/>
            <a:ext cx="6096000" cy="4178041"/>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err="1" smtClean="0"/>
              <a:t>Undeployment</a:t>
            </a:r>
            <a:r>
              <a:rPr lang="en-US" dirty="0" smtClean="0"/>
              <a:t> </a:t>
            </a:r>
            <a:br>
              <a:rPr lang="en-US" dirty="0" smtClean="0"/>
            </a:br>
            <a:r>
              <a:rPr lang="en-US" dirty="0" smtClean="0"/>
              <a:t>(command line)</a:t>
            </a:r>
            <a:endParaRPr lang="en-US" dirty="0"/>
          </a:p>
        </p:txBody>
      </p:sp>
      <p:sp>
        <p:nvSpPr>
          <p:cNvPr id="3" name="Content Placeholder 2"/>
          <p:cNvSpPr>
            <a:spLocks noGrp="1"/>
          </p:cNvSpPr>
          <p:nvPr>
            <p:ph idx="1"/>
          </p:nvPr>
        </p:nvSpPr>
        <p:spPr/>
        <p:txBody>
          <a:bodyPr/>
          <a:lstStyle/>
          <a:p>
            <a:r>
              <a:rPr lang="en-US" dirty="0" smtClean="0"/>
              <a:t>Services are also able to be </a:t>
            </a:r>
            <a:r>
              <a:rPr lang="en-US" dirty="0" err="1" smtClean="0"/>
              <a:t>undeployed</a:t>
            </a:r>
            <a:r>
              <a:rPr lang="en-US" dirty="0" smtClean="0"/>
              <a:t> from a container.  You need to go to the service root directory and type “ant </a:t>
            </a:r>
            <a:r>
              <a:rPr lang="en-US" dirty="0" err="1" smtClean="0"/>
              <a:t>undeploy</a:t>
            </a:r>
            <a:r>
              <a:rPr lang="en-US" dirty="0" smtClean="0"/>
              <a:t>&lt;</a:t>
            </a:r>
            <a:r>
              <a:rPr lang="en-US" dirty="0" err="1" smtClean="0"/>
              <a:t>ContainerType</a:t>
            </a:r>
            <a:r>
              <a:rPr lang="en-US" dirty="0" smtClean="0"/>
              <a:t>&gt;” to remove the service and all its dependencies from the container.</a:t>
            </a:r>
            <a:endParaRPr lang="en-US" dirty="0"/>
          </a:p>
        </p:txBody>
      </p:sp>
      <p:pic>
        <p:nvPicPr>
          <p:cNvPr id="4" name="Picture 3" descr="Picture 3.png"/>
          <p:cNvPicPr>
            <a:picLocks noChangeAspect="1"/>
          </p:cNvPicPr>
          <p:nvPr/>
        </p:nvPicPr>
        <p:blipFill>
          <a:blip r:embed="rId2"/>
          <a:stretch>
            <a:fillRect/>
          </a:stretch>
        </p:blipFill>
        <p:spPr>
          <a:xfrm>
            <a:off x="0" y="3581400"/>
            <a:ext cx="9144000" cy="1748853"/>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1925"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1923"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Deployment and Invocation Demonstration</a:t>
            </a:r>
          </a:p>
        </p:txBody>
      </p:sp>
      <p:sp>
        <p:nvSpPr>
          <p:cNvPr id="81924" name="Text Placeholder 5"/>
          <p:cNvSpPr>
            <a:spLocks noGrp="1"/>
          </p:cNvSpPr>
          <p:nvPr>
            <p:ph type="body" sz="half" idx="1"/>
          </p:nvPr>
        </p:nvSpPr>
        <p:spPr>
          <a:xfrm>
            <a:off x="457200" y="1600200"/>
            <a:ext cx="7772400" cy="4495800"/>
          </a:xfrm>
        </p:spPr>
        <p:txBody>
          <a:bodyPr/>
          <a:lstStyle/>
          <a:p>
            <a:pPr>
              <a:buFontTx/>
              <a:buNone/>
            </a:pPr>
            <a:endParaRPr lang="en-US">
              <a:ea typeface="ＭＳ Ｐゴシック" pitchFamily="-65" charset="-128"/>
              <a:cs typeface="ＭＳ Ｐゴシック" pitchFamily="-65" charset="-128"/>
            </a:endParaRPr>
          </a:p>
          <a:p>
            <a:pPr>
              <a:buFontTx/>
              <a:buNone/>
            </a:pPr>
            <a:r>
              <a:rPr lang="en-US">
                <a:ea typeface="ＭＳ Ｐゴシック" pitchFamily="-65" charset="-128"/>
                <a:cs typeface="ＭＳ Ｐゴシック" pitchFamily="-65" charset="-128"/>
              </a:rPr>
              <a:t>Service Invocation Demonstration</a:t>
            </a:r>
          </a:p>
          <a:p>
            <a:r>
              <a:rPr lang="en-US">
                <a:ea typeface="ＭＳ Ｐゴシック" pitchFamily="-65" charset="-128"/>
                <a:cs typeface="ＭＳ Ｐゴシック" pitchFamily="-65" charset="-128"/>
              </a:rPr>
              <a:t>Implement client test function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0724" name="Rectangle 3"/>
          <p:cNvSpPr>
            <a:spLocks noGrp="1" noChangeArrowheads="1"/>
          </p:cNvSpPr>
          <p:nvPr>
            <p:ph type="body" sz="half" idx="1"/>
          </p:nvPr>
        </p:nvSpPr>
        <p:spPr>
          <a:xfrm>
            <a:off x="228600" y="1371600"/>
            <a:ext cx="4152900" cy="4953000"/>
          </a:xfrm>
        </p:spPr>
        <p:txBody>
          <a:bodyPr/>
          <a:lstStyle/>
          <a:p>
            <a:pPr eaLnBrk="1" hangingPunct="1">
              <a:lnSpc>
                <a:spcPct val="80000"/>
              </a:lnSpc>
              <a:buNone/>
            </a:pPr>
            <a:endParaRPr lang="en-US" sz="1800" dirty="0" smtClean="0">
              <a:ea typeface="ＭＳ Ｐゴシック" pitchFamily="-65" charset="-128"/>
              <a:cs typeface="ＭＳ Ｐゴシック" pitchFamily="-65" charset="-128"/>
            </a:endParaRPr>
          </a:p>
          <a:p>
            <a:pPr eaLnBrk="1" hangingPunct="1">
              <a:lnSpc>
                <a:spcPct val="80000"/>
              </a:lnSpc>
              <a:buFontTx/>
              <a:buNone/>
            </a:pPr>
            <a:r>
              <a:rPr lang="en-US" sz="1800" dirty="0" smtClean="0">
                <a:ea typeface="ＭＳ Ｐゴシック" pitchFamily="-65" charset="-128"/>
                <a:cs typeface="ＭＳ Ｐゴシック" pitchFamily="-65" charset="-128"/>
              </a:rPr>
              <a:t>Strongly </a:t>
            </a:r>
            <a:r>
              <a:rPr lang="en-US" sz="1800" dirty="0">
                <a:ea typeface="ＭＳ Ｐゴシック" pitchFamily="-65" charset="-128"/>
                <a:cs typeface="ＭＳ Ｐゴシック" pitchFamily="-65" charset="-128"/>
              </a:rPr>
              <a:t>typed interfaces:</a:t>
            </a:r>
          </a:p>
          <a:p>
            <a:pPr eaLnBrk="1" hangingPunct="1">
              <a:lnSpc>
                <a:spcPct val="80000"/>
              </a:lnSpc>
            </a:pPr>
            <a:r>
              <a:rPr lang="en-US" sz="1600" b="0" dirty="0">
                <a:ea typeface="ＭＳ Ｐゴシック" pitchFamily="-65" charset="-128"/>
                <a:cs typeface="ＭＳ Ｐゴシック" pitchFamily="-65" charset="-128"/>
              </a:rPr>
              <a:t>I</a:t>
            </a:r>
            <a:r>
              <a:rPr lang="en-US" sz="1800" b="0" dirty="0">
                <a:ea typeface="ＭＳ Ｐゴシック" pitchFamily="-65" charset="-128"/>
                <a:cs typeface="ＭＳ Ｐゴシック" pitchFamily="-65" charset="-128"/>
              </a:rPr>
              <a:t>ntroduce enables schema extraction from a GME or any other data model registry service so that the </a:t>
            </a:r>
            <a:r>
              <a:rPr lang="en-US" sz="1800" b="0" dirty="0" err="1">
                <a:ea typeface="ＭＳ Ｐゴシック" pitchFamily="-65" charset="-128"/>
                <a:cs typeface="ＭＳ Ｐゴシック" pitchFamily="-65" charset="-128"/>
              </a:rPr>
              <a:t>wsdl</a:t>
            </a:r>
            <a:r>
              <a:rPr lang="en-US" sz="1800" b="0" dirty="0">
                <a:ea typeface="ＭＳ Ｐゴシック" pitchFamily="-65" charset="-128"/>
                <a:cs typeface="ＭＳ Ｐゴシック" pitchFamily="-65" charset="-128"/>
              </a:rPr>
              <a:t>, beans, and service metadata can be automatically populated and the service will be using strongly typed with publicly accessible data types. </a:t>
            </a:r>
          </a:p>
          <a:p>
            <a:pPr eaLnBrk="1" hangingPunct="1">
              <a:lnSpc>
                <a:spcPct val="80000"/>
              </a:lnSpc>
            </a:pPr>
            <a:r>
              <a:rPr lang="en-US" sz="1800" b="0" dirty="0">
                <a:ea typeface="ＭＳ Ｐゴシック" pitchFamily="-65" charset="-128"/>
                <a:cs typeface="ＭＳ Ｐゴシック" pitchFamily="-65" charset="-128"/>
              </a:rPr>
              <a:t>Data model schema, and any referenced schemas, are extracted and placed in the schema directory of the services build skeleton and imported into the services WSDL.</a:t>
            </a:r>
          </a:p>
          <a:p>
            <a:pPr lvl="1" eaLnBrk="1" hangingPunct="1">
              <a:lnSpc>
                <a:spcPct val="80000"/>
              </a:lnSpc>
            </a:pPr>
            <a:r>
              <a:rPr lang="en-US" sz="1800" dirty="0"/>
              <a:t>types can be used at service build time to automatically generate the objects and create strongly-typed grid service interfaces</a:t>
            </a:r>
          </a:p>
          <a:p>
            <a:pPr eaLnBrk="1" hangingPunct="1">
              <a:lnSpc>
                <a:spcPct val="80000"/>
              </a:lnSpc>
              <a:buFontTx/>
              <a:buNone/>
            </a:pPr>
            <a:endParaRPr lang="en-US" sz="1800" dirty="0">
              <a:ea typeface="ＭＳ Ｐゴシック" pitchFamily="-65" charset="-128"/>
              <a:cs typeface="ＭＳ Ｐゴシック" pitchFamily="-65" charset="-128"/>
            </a:endParaRPr>
          </a:p>
        </p:txBody>
      </p:sp>
      <p:graphicFrame>
        <p:nvGraphicFramePr>
          <p:cNvPr id="30722" name="Object 4"/>
          <p:cNvGraphicFramePr>
            <a:graphicFrameLocks noChangeAspect="1"/>
          </p:cNvGraphicFramePr>
          <p:nvPr>
            <p:ph sz="half" idx="2"/>
          </p:nvPr>
        </p:nvGraphicFramePr>
        <p:xfrm>
          <a:off x="4310063" y="1946275"/>
          <a:ext cx="4681537" cy="3465513"/>
        </p:xfrm>
        <a:graphic>
          <a:graphicData uri="http://schemas.openxmlformats.org/presentationml/2006/ole">
            <p:oleObj spid="_x0000_s47106" name="Visio" r:id="rId4" imgW="5943600" imgH="4394200" progId="">
              <p:embed/>
            </p:oleObj>
          </a:graphicData>
        </a:graphic>
      </p:graphicFrame>
      <p:sp>
        <p:nvSpPr>
          <p:cNvPr id="30725" name="Rectangle 3"/>
          <p:cNvSpPr txBox="1">
            <a:spLocks noChangeArrowheads="1"/>
          </p:cNvSpPr>
          <p:nvPr/>
        </p:nvSpPr>
        <p:spPr bwMode="auto">
          <a:xfrm>
            <a:off x="5462588" y="5557838"/>
            <a:ext cx="2425700" cy="414337"/>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3973" name="Picture 4" descr="C:\Program Files\Microsoft Office\MEDIA\CAGCAT10\j0292020.wmf"/>
            <p:cNvPicPr>
              <a:picLocks noChangeAspect="1" noChangeArrowheads="1"/>
            </p:cNvPicPr>
            <p:nvPr/>
          </p:nvPicPr>
          <p:blipFill>
            <a:blip r:embed="rId2"/>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3971"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Recap</a:t>
            </a:r>
          </a:p>
        </p:txBody>
      </p:sp>
      <p:sp>
        <p:nvSpPr>
          <p:cNvPr id="83972" name="Text Placeholder 5"/>
          <p:cNvSpPr>
            <a:spLocks noGrp="1"/>
          </p:cNvSpPr>
          <p:nvPr>
            <p:ph type="body" sz="half" idx="1"/>
          </p:nvPr>
        </p:nvSpPr>
        <p:spPr>
          <a:xfrm>
            <a:off x="457200" y="1600200"/>
            <a:ext cx="7772400" cy="4495800"/>
          </a:xfrm>
        </p:spPr>
        <p:txBody>
          <a:bodyPr/>
          <a:lstStyle/>
          <a:p>
            <a:endParaRPr lang="en-US" smtClean="0">
              <a:ea typeface="ＭＳ Ｐゴシック" pitchFamily="-65" charset="-128"/>
              <a:cs typeface="ＭＳ Ｐゴシック" pitchFamily="-65" charset="-128"/>
            </a:endParaRPr>
          </a:p>
          <a:p>
            <a:r>
              <a:rPr lang="en-US" smtClean="0">
                <a:ea typeface="ＭＳ Ｐゴシック" pitchFamily="-65" charset="-128"/>
                <a:cs typeface="ＭＳ Ｐゴシック" pitchFamily="-65" charset="-128"/>
              </a:rPr>
              <a:t>Created service with introduce.</a:t>
            </a:r>
          </a:p>
          <a:p>
            <a:r>
              <a:rPr lang="en-US" smtClean="0">
                <a:ea typeface="ＭＳ Ｐゴシック" pitchFamily="-65" charset="-128"/>
                <a:cs typeface="ＭＳ Ｐゴシック" pitchFamily="-65" charset="-128"/>
              </a:rPr>
              <a:t>Deployed service.</a:t>
            </a:r>
          </a:p>
          <a:p>
            <a:r>
              <a:rPr lang="en-US" smtClean="0">
                <a:ea typeface="ＭＳ Ｐゴシック" pitchFamily="-65" charset="-128"/>
                <a:cs typeface="ＭＳ Ｐゴシック" pitchFamily="-65" charset="-128"/>
              </a:rPr>
              <a:t>Started container.</a:t>
            </a:r>
          </a:p>
          <a:p>
            <a:r>
              <a:rPr lang="en-US" smtClean="0">
                <a:ea typeface="ＭＳ Ｐゴシック" pitchFamily="-65" charset="-128"/>
                <a:cs typeface="ＭＳ Ｐゴシック" pitchFamily="-65" charset="-128"/>
              </a:rPr>
              <a:t>Implemented client test function.</a:t>
            </a:r>
          </a:p>
          <a:p>
            <a:r>
              <a:rPr lang="en-US" smtClean="0">
                <a:ea typeface="ＭＳ Ｐゴシック" pitchFamily="-65" charset="-128"/>
                <a:cs typeface="ＭＳ Ｐゴシック" pitchFamily="-65" charset="-128"/>
              </a:rPr>
              <a:t>Invoked client against our new service.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a:xfrm>
            <a:off x="228600" y="152400"/>
            <a:ext cx="6934200" cy="792163"/>
          </a:xfrm>
        </p:spPr>
        <p:txBody>
          <a:bodyPr/>
          <a:lstStyle/>
          <a:p>
            <a:r>
              <a:rPr lang="en-US" dirty="0" err="1" smtClean="0">
                <a:ea typeface="ＭＳ Ｐゴシック" pitchFamily="-65" charset="-128"/>
                <a:cs typeface="ＭＳ Ｐゴシック" pitchFamily="-65" charset="-128"/>
              </a:rPr>
              <a:t>Stateful</a:t>
            </a:r>
            <a:r>
              <a:rPr lang="en-US" dirty="0" smtClean="0">
                <a:ea typeface="ＭＳ Ｐゴシック" pitchFamily="-65" charset="-128"/>
                <a:cs typeface="ＭＳ Ｐゴシック" pitchFamily="-65" charset="-128"/>
              </a:rPr>
              <a:t> Web Services</a:t>
            </a:r>
          </a:p>
        </p:txBody>
      </p:sp>
      <p:sp>
        <p:nvSpPr>
          <p:cNvPr id="84995" name="Text Placeholder 5"/>
          <p:cNvSpPr>
            <a:spLocks noGrp="1"/>
          </p:cNvSpPr>
          <p:nvPr>
            <p:ph type="body" sz="half" idx="1"/>
          </p:nvPr>
        </p:nvSpPr>
        <p:spPr>
          <a:xfrm>
            <a:off x="457200" y="1600200"/>
            <a:ext cx="7772400" cy="4495800"/>
          </a:xfrm>
        </p:spPr>
        <p:txBody>
          <a:bodyPr/>
          <a:lstStyle/>
          <a:p>
            <a:pPr>
              <a:buFontTx/>
              <a:buNone/>
            </a:pPr>
            <a:r>
              <a:rPr lang="en-US" sz="2800" b="0" dirty="0" smtClean="0">
                <a:ea typeface="ＭＳ Ｐゴシック" pitchFamily="-65" charset="-128"/>
                <a:cs typeface="ＭＳ Ｐゴシック" pitchFamily="-65" charset="-128"/>
              </a:rPr>
              <a:t>A </a:t>
            </a:r>
            <a:r>
              <a:rPr lang="en-US" sz="2800" i="1" dirty="0" smtClean="0">
                <a:ea typeface="ＭＳ Ｐゴシック" pitchFamily="-65" charset="-128"/>
                <a:cs typeface="ＭＳ Ｐゴシック" pitchFamily="-65" charset="-128"/>
              </a:rPr>
              <a:t>resource</a:t>
            </a:r>
            <a:r>
              <a:rPr lang="en-US" sz="2800" b="0" i="1" dirty="0" smtClean="0">
                <a:ea typeface="ＭＳ Ｐゴシック" pitchFamily="-65" charset="-128"/>
                <a:cs typeface="ＭＳ Ｐゴシック" pitchFamily="-65" charset="-128"/>
              </a:rPr>
              <a:t> is an independent entity stored by the container which stores state information.  </a:t>
            </a:r>
          </a:p>
          <a:p>
            <a:pPr>
              <a:buFontTx/>
              <a:buNone/>
            </a:pPr>
            <a:r>
              <a:rPr lang="en-US" sz="2800" b="0" i="1" dirty="0" smtClean="0">
                <a:ea typeface="ＭＳ Ｐゴシック" pitchFamily="-65" charset="-128"/>
                <a:cs typeface="ＭＳ Ｐゴシック" pitchFamily="-65" charset="-128"/>
              </a:rPr>
              <a:t>A </a:t>
            </a:r>
            <a:r>
              <a:rPr lang="en-US" sz="2800" i="1" dirty="0" smtClean="0">
                <a:ea typeface="ＭＳ Ｐゴシック" pitchFamily="-65" charset="-128"/>
                <a:cs typeface="ＭＳ Ｐゴシック" pitchFamily="-65" charset="-128"/>
              </a:rPr>
              <a:t>Web Service </a:t>
            </a:r>
            <a:r>
              <a:rPr lang="en-US" sz="2800" b="0" i="1" dirty="0" smtClean="0">
                <a:ea typeface="ＭＳ Ｐゴシック" pitchFamily="-65" charset="-128"/>
                <a:cs typeface="ＭＳ Ｐゴシック" pitchFamily="-65" charset="-128"/>
              </a:rPr>
              <a:t>is a stateless open standards interface allowing to access web-based applications.</a:t>
            </a:r>
          </a:p>
          <a:p>
            <a:pPr>
              <a:buFontTx/>
              <a:buNone/>
            </a:pPr>
            <a:r>
              <a:rPr lang="en-US" sz="2800" b="0" i="1" dirty="0" smtClean="0">
                <a:ea typeface="ＭＳ Ｐゴシック" pitchFamily="-65" charset="-128"/>
                <a:cs typeface="ＭＳ Ｐゴシック" pitchFamily="-65" charset="-128"/>
              </a:rPr>
              <a:t> A </a:t>
            </a:r>
            <a:r>
              <a:rPr lang="en-US" sz="2800" i="1" dirty="0" smtClean="0">
                <a:ea typeface="ＭＳ Ｐゴシック" pitchFamily="-65" charset="-128"/>
                <a:cs typeface="ＭＳ Ｐゴシック" pitchFamily="-65" charset="-128"/>
              </a:rPr>
              <a:t>WS-Resource </a:t>
            </a:r>
            <a:r>
              <a:rPr lang="en-US" sz="2800" b="0" i="1" dirty="0" smtClean="0">
                <a:ea typeface="ＭＳ Ｐゴシック" pitchFamily="-65" charset="-128"/>
                <a:cs typeface="ＭＳ Ｐゴシック" pitchFamily="-65" charset="-128"/>
              </a:rPr>
              <a:t>is the pairing of a Web-Service with a resource, effectively making the pair accessible and </a:t>
            </a:r>
            <a:r>
              <a:rPr lang="en-US" sz="2800" b="0" i="1" dirty="0" err="1" smtClean="0">
                <a:ea typeface="ＭＳ Ｐゴシック" pitchFamily="-65" charset="-128"/>
                <a:cs typeface="ＭＳ Ｐゴシック" pitchFamily="-65" charset="-128"/>
              </a:rPr>
              <a:t>stateful</a:t>
            </a:r>
            <a:r>
              <a:rPr lang="en-US" sz="2800" b="0" i="1" dirty="0" smtClean="0">
                <a:ea typeface="ＭＳ Ｐゴシック" pitchFamily="-65" charset="-128"/>
                <a:cs typeface="ＭＳ Ｐゴシック" pitchFamily="-65" charset="-128"/>
              </a:rPr>
              <a:t>.</a:t>
            </a:r>
            <a:endParaRPr lang="en-US" sz="2800" b="0"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6019" name="Text Placeholder 5"/>
          <p:cNvSpPr>
            <a:spLocks noGrp="1"/>
          </p:cNvSpPr>
          <p:nvPr>
            <p:ph type="body" sz="half" idx="1"/>
          </p:nvPr>
        </p:nvSpPr>
        <p:spPr>
          <a:xfrm>
            <a:off x="457200" y="1558925"/>
            <a:ext cx="7772400" cy="4537075"/>
          </a:xfrm>
        </p:spPr>
        <p:txBody>
          <a:bodyPr/>
          <a:lstStyle/>
          <a:p>
            <a:pPr>
              <a:buFontTx/>
              <a:buNone/>
            </a:pPr>
            <a:r>
              <a:rPr lang="en-US" sz="2000" b="0" dirty="0" smtClean="0">
                <a:ea typeface="ＭＳ Ｐゴシック" pitchFamily="-65" charset="-128"/>
                <a:cs typeface="ＭＳ Ｐゴシック" pitchFamily="-65" charset="-128"/>
              </a:rPr>
              <a:t>Introduce generated </a:t>
            </a:r>
            <a:r>
              <a:rPr lang="en-US" sz="2000" b="0" dirty="0" err="1" smtClean="0">
                <a:ea typeface="ＭＳ Ｐゴシック" pitchFamily="-65" charset="-128"/>
                <a:cs typeface="ＭＳ Ｐゴシック" pitchFamily="-65" charset="-128"/>
              </a:rPr>
              <a:t>stateful</a:t>
            </a:r>
            <a:r>
              <a:rPr lang="en-US" sz="2000" b="0" dirty="0" smtClean="0">
                <a:ea typeface="ＭＳ Ｐゴシック" pitchFamily="-65" charset="-128"/>
                <a:cs typeface="ＭＳ Ｐゴシック" pitchFamily="-65" charset="-128"/>
              </a:rPr>
              <a:t> services utilize a resource home to manage the resource instances for a service.  The resource home can be used to create new instances of the resource as well as to look up and use instances that are being referred to by the client.</a:t>
            </a:r>
          </a:p>
        </p:txBody>
      </p:sp>
      <p:pic>
        <p:nvPicPr>
          <p:cNvPr id="86020" name="Picture 3" descr="core_first_resourcehome.png"/>
          <p:cNvPicPr>
            <a:picLocks noChangeAspect="1"/>
          </p:cNvPicPr>
          <p:nvPr/>
        </p:nvPicPr>
        <p:blipFill>
          <a:blip r:embed="rId2"/>
          <a:srcRect/>
          <a:stretch>
            <a:fillRect/>
          </a:stretch>
        </p:blipFill>
        <p:spPr bwMode="auto">
          <a:xfrm>
            <a:off x="914400" y="3352800"/>
            <a:ext cx="7196137" cy="308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ndpointReference.png"/>
          <p:cNvPicPr>
            <a:picLocks noChangeAspect="1"/>
          </p:cNvPicPr>
          <p:nvPr/>
        </p:nvPicPr>
        <p:blipFill>
          <a:blip r:embed="rId2"/>
          <a:stretch>
            <a:fillRect/>
          </a:stretch>
        </p:blipFill>
        <p:spPr>
          <a:xfrm>
            <a:off x="1295400" y="2743200"/>
            <a:ext cx="6781800" cy="2078632"/>
          </a:xfrm>
          <a:prstGeom prst="rect">
            <a:avLst/>
          </a:prstGeom>
        </p:spPr>
      </p:pic>
      <p:sp>
        <p:nvSpPr>
          <p:cNvPr id="8806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8067" name="Text Placeholder 5"/>
          <p:cNvSpPr>
            <a:spLocks noGrp="1"/>
          </p:cNvSpPr>
          <p:nvPr>
            <p:ph type="body" sz="half" idx="1"/>
          </p:nvPr>
        </p:nvSpPr>
        <p:spPr>
          <a:xfrm>
            <a:off x="457200" y="1295400"/>
            <a:ext cx="8305800" cy="4800601"/>
          </a:xfrm>
        </p:spPr>
        <p:txBody>
          <a:bodyPr/>
          <a:lstStyle/>
          <a:p>
            <a:pPr>
              <a:buFontTx/>
              <a:buNone/>
            </a:pPr>
            <a:r>
              <a:rPr lang="en-US" sz="2000" b="0" dirty="0" smtClean="0">
                <a:ea typeface="ＭＳ Ｐゴシック" pitchFamily="-65" charset="-128"/>
                <a:cs typeface="ＭＳ Ｐゴシック" pitchFamily="-65" charset="-128"/>
              </a:rPr>
              <a:t>The client can uniquely identify the resource they would like to act on by using an EPR when connecting to the service.  The EPR contains the information for locating the service as well as the id for the resource containing the state they would like to act on.</a:t>
            </a:r>
          </a:p>
        </p:txBody>
      </p:sp>
      <p:pic>
        <p:nvPicPr>
          <p:cNvPr id="88068" name="Picture 5" descr="Picture 9.png"/>
          <p:cNvPicPr>
            <a:picLocks noChangeAspect="1"/>
          </p:cNvPicPr>
          <p:nvPr/>
        </p:nvPicPr>
        <p:blipFill>
          <a:blip r:embed="rId3"/>
          <a:srcRect/>
          <a:stretch>
            <a:fillRect/>
          </a:stretch>
        </p:blipFill>
        <p:spPr bwMode="auto">
          <a:xfrm>
            <a:off x="1447800" y="4953000"/>
            <a:ext cx="6586537" cy="1349375"/>
          </a:xfrm>
          <a:prstGeom prst="rect">
            <a:avLst/>
          </a:prstGeom>
          <a:noFill/>
          <a:ln w="9525">
            <a:noFill/>
            <a:miter lim="800000"/>
            <a:headEnd/>
            <a:tailEnd/>
          </a:ln>
        </p:spPr>
      </p:pic>
      <p:sp>
        <p:nvSpPr>
          <p:cNvPr id="7" name="Rectangle 6"/>
          <p:cNvSpPr/>
          <p:nvPr/>
        </p:nvSpPr>
        <p:spPr>
          <a:xfrm>
            <a:off x="7315200" y="5029200"/>
            <a:ext cx="381000" cy="166688"/>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9091" name="Text Placeholder 5"/>
          <p:cNvSpPr>
            <a:spLocks noGrp="1"/>
          </p:cNvSpPr>
          <p:nvPr>
            <p:ph type="body" sz="half" idx="1"/>
          </p:nvPr>
        </p:nvSpPr>
        <p:spPr>
          <a:xfrm>
            <a:off x="304800" y="1371601"/>
            <a:ext cx="8534400" cy="4724400"/>
          </a:xfrm>
        </p:spPr>
        <p:txBody>
          <a:bodyPr/>
          <a:lstStyle/>
          <a:p>
            <a:pPr>
              <a:buFontTx/>
              <a:buNone/>
            </a:pPr>
            <a:r>
              <a:rPr lang="en-US" sz="2000" b="0" dirty="0" smtClean="0">
                <a:ea typeface="ＭＳ Ｐゴシック" pitchFamily="-65" charset="-128"/>
                <a:cs typeface="ＭＳ Ｐゴシック" pitchFamily="-65" charset="-128"/>
              </a:rPr>
              <a:t>The service can use the resource home to locate the state the client is trying to act on and use that resource when implementing the business logic.</a:t>
            </a:r>
          </a:p>
        </p:txBody>
      </p:sp>
      <p:pic>
        <p:nvPicPr>
          <p:cNvPr id="89092" name="Picture 5" descr="Picture 2.png"/>
          <p:cNvPicPr>
            <a:picLocks noChangeAspect="1"/>
          </p:cNvPicPr>
          <p:nvPr/>
        </p:nvPicPr>
        <p:blipFill>
          <a:blip r:embed="rId2"/>
          <a:srcRect/>
          <a:stretch>
            <a:fillRect/>
          </a:stretch>
        </p:blipFill>
        <p:spPr bwMode="auto">
          <a:xfrm>
            <a:off x="617538" y="2732088"/>
            <a:ext cx="7642225" cy="3495675"/>
          </a:xfrm>
          <a:prstGeom prst="rect">
            <a:avLst/>
          </a:prstGeom>
          <a:noFill/>
          <a:ln w="9525">
            <a:noFill/>
            <a:miter lim="800000"/>
            <a:headEnd/>
            <a:tailEnd/>
          </a:ln>
        </p:spPr>
      </p:pic>
      <p:sp>
        <p:nvSpPr>
          <p:cNvPr id="7" name="Rectangle 6"/>
          <p:cNvSpPr/>
          <p:nvPr/>
        </p:nvSpPr>
        <p:spPr>
          <a:xfrm>
            <a:off x="2105025" y="4622800"/>
            <a:ext cx="3933825" cy="200025"/>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6934200" cy="792162"/>
          </a:xfrm>
        </p:spPr>
        <p:txBody>
          <a:bodyPr/>
          <a:lstStyle/>
          <a:p>
            <a:r>
              <a:rPr lang="en-US" dirty="0" smtClean="0"/>
              <a:t>Service Contexts</a:t>
            </a:r>
            <a:endParaRPr lang="en-US" dirty="0"/>
          </a:p>
        </p:txBody>
      </p:sp>
      <p:sp>
        <p:nvSpPr>
          <p:cNvPr id="3" name="Text Placeholder 2"/>
          <p:cNvSpPr>
            <a:spLocks noGrp="1"/>
          </p:cNvSpPr>
          <p:nvPr>
            <p:ph type="body" sz="half" idx="1"/>
          </p:nvPr>
        </p:nvSpPr>
        <p:spPr>
          <a:xfrm>
            <a:off x="457200" y="1295400"/>
            <a:ext cx="8382000" cy="4800600"/>
          </a:xfrm>
        </p:spPr>
        <p:txBody>
          <a:bodyPr/>
          <a:lstStyle/>
          <a:p>
            <a:r>
              <a:rPr lang="en-US" dirty="0" smtClean="0"/>
              <a:t>Introduce calls service contexts all other services developed within one introduce projects except for the primary (first) service.</a:t>
            </a:r>
          </a:p>
          <a:p>
            <a:r>
              <a:rPr lang="en-US" dirty="0" smtClean="0"/>
              <a:t>Service contexts share the service configuration i.e. service properties of the primary service.</a:t>
            </a:r>
          </a:p>
          <a:p>
            <a:r>
              <a:rPr lang="en-US" dirty="0" smtClean="0"/>
              <a:t>Service contexts know how to access every other service contexts and the primary service resource home in order to factory new resources, find resources, and get the currently addressed resource.</a:t>
            </a:r>
          </a:p>
          <a:p>
            <a:r>
              <a:rPr lang="en-US" dirty="0" smtClean="0"/>
              <a:t>Service contexts will each independently register with index service using the same configuration as the primary service.</a:t>
            </a:r>
          </a:p>
          <a:p>
            <a:r>
              <a:rPr lang="en-US" dirty="0" smtClean="0"/>
              <a:t>Service contexts do have resource properties just like every other service and have operations just like every other service.</a:t>
            </a:r>
          </a:p>
          <a:p>
            <a:r>
              <a:rPr lang="en-US" dirty="0" smtClean="0"/>
              <a:t>Service contexts all have there own unique endpoints and to the outside world are unique web services indistinguishable from the fact they were developed and bundled together.</a:t>
            </a:r>
          </a:p>
          <a:p>
            <a:r>
              <a:rPr lang="en-US" dirty="0" smtClean="0"/>
              <a:t>Service contexts are all developed and build within the same Introduce project as the primary service.</a:t>
            </a:r>
          </a:p>
          <a:p>
            <a:r>
              <a:rPr lang="en-US" dirty="0" smtClean="0"/>
              <a:t>Service contexts are all deployed together with the primary service to the grid service container.</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lipArt Placeholder 4" descr="Picture 32.png"/>
          <p:cNvPicPr>
            <a:picLocks noGrp="1" noChangeAspect="1"/>
          </p:cNvPicPr>
          <p:nvPr>
            <p:ph type="clipArt" sz="half" idx="2"/>
          </p:nvPr>
        </p:nvPicPr>
        <p:blipFill>
          <a:blip r:embed="rId2"/>
          <a:srcRect t="-33982" b="-33982"/>
          <a:stretch>
            <a:fillRect/>
          </a:stretch>
        </p:blipFill>
        <p:spPr>
          <a:xfrm>
            <a:off x="685800" y="-533400"/>
            <a:ext cx="7696200" cy="8567467"/>
          </a:xfrm>
        </p:spPr>
      </p:pic>
      <p:sp>
        <p:nvSpPr>
          <p:cNvPr id="2" name="Title 1"/>
          <p:cNvSpPr>
            <a:spLocks noGrp="1"/>
          </p:cNvSpPr>
          <p:nvPr>
            <p:ph type="title"/>
          </p:nvPr>
        </p:nvSpPr>
        <p:spPr>
          <a:xfrm>
            <a:off x="152400" y="274638"/>
            <a:ext cx="8534400" cy="792162"/>
          </a:xfrm>
        </p:spPr>
        <p:txBody>
          <a:bodyPr/>
          <a:lstStyle/>
          <a:p>
            <a:r>
              <a:rPr lang="en-US" dirty="0" smtClean="0"/>
              <a:t>Service Contexts</a:t>
            </a:r>
            <a:endParaRPr lang="en-US" dirty="0"/>
          </a:p>
        </p:txBody>
      </p:sp>
      <p:sp>
        <p:nvSpPr>
          <p:cNvPr id="3" name="Text Placeholder 2"/>
          <p:cNvSpPr>
            <a:spLocks noGrp="1"/>
          </p:cNvSpPr>
          <p:nvPr>
            <p:ph type="body" sz="half" idx="1"/>
          </p:nvPr>
        </p:nvSpPr>
        <p:spPr/>
        <p:txBody>
          <a:bodyPr/>
          <a:lstStyle/>
          <a:p>
            <a:endParaRPr lang="en-US"/>
          </a:p>
        </p:txBody>
      </p:sp>
      <p:sp>
        <p:nvSpPr>
          <p:cNvPr id="6" name="Rectangle 5"/>
          <p:cNvSpPr/>
          <p:nvPr/>
        </p:nvSpPr>
        <p:spPr>
          <a:xfrm>
            <a:off x="990600" y="4038600"/>
            <a:ext cx="5181599" cy="1600200"/>
          </a:xfrm>
          <a:prstGeom prst="rect">
            <a:avLst/>
          </a:prstGeom>
          <a:solidFill>
            <a:srgbClr val="FF0000">
              <a:alpha val="1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lstStyle/>
          <a:p>
            <a:r>
              <a:rPr lang="en-US" dirty="0" smtClean="0"/>
              <a:t>Resource Factories</a:t>
            </a:r>
            <a:endParaRPr lang="en-US" dirty="0"/>
          </a:p>
        </p:txBody>
      </p:sp>
      <p:pic>
        <p:nvPicPr>
          <p:cNvPr id="6" name="Picture 5" descr="core_factory_wsresourcefactory.png"/>
          <p:cNvPicPr>
            <a:picLocks noChangeAspect="1"/>
          </p:cNvPicPr>
          <p:nvPr/>
        </p:nvPicPr>
        <p:blipFill>
          <a:blip r:embed="rId2"/>
          <a:stretch>
            <a:fillRect/>
          </a:stretch>
        </p:blipFill>
        <p:spPr>
          <a:xfrm>
            <a:off x="1066800" y="1524000"/>
            <a:ext cx="6781800" cy="439831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lstStyle/>
          <a:p>
            <a:r>
              <a:rPr lang="en-US" dirty="0" smtClean="0"/>
              <a:t>Resource Factories</a:t>
            </a:r>
            <a:endParaRPr lang="en-US" dirty="0"/>
          </a:p>
        </p:txBody>
      </p:sp>
      <p:pic>
        <p:nvPicPr>
          <p:cNvPr id="5" name="ClipArt Placeholder 4" descr="core_factory_resourcehome.png"/>
          <p:cNvPicPr>
            <a:picLocks noGrp="1" noChangeAspect="1"/>
          </p:cNvPicPr>
          <p:nvPr>
            <p:ph type="clipArt" sz="half" idx="2"/>
          </p:nvPr>
        </p:nvPicPr>
        <p:blipFill>
          <a:blip r:embed="rId2"/>
          <a:srcRect t="-60001" b="-60001"/>
          <a:stretch>
            <a:fillRect/>
          </a:stretch>
        </p:blipFill>
        <p:spPr>
          <a:xfrm>
            <a:off x="990600" y="-381000"/>
            <a:ext cx="7543800" cy="8397815"/>
          </a:xfr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7043" name="Text Placeholder 5"/>
          <p:cNvSpPr>
            <a:spLocks noGrp="1"/>
          </p:cNvSpPr>
          <p:nvPr>
            <p:ph type="body" sz="half" idx="1"/>
          </p:nvPr>
        </p:nvSpPr>
        <p:spPr>
          <a:xfrm>
            <a:off x="457200" y="1558925"/>
            <a:ext cx="7772400" cy="4537075"/>
          </a:xfrm>
        </p:spPr>
        <p:txBody>
          <a:bodyPr/>
          <a:lstStyle/>
          <a:p>
            <a:pPr>
              <a:buFontTx/>
              <a:buNone/>
            </a:pPr>
            <a:endParaRPr lang="en-US" sz="2000" b="0" smtClean="0">
              <a:ea typeface="ＭＳ Ｐゴシック" pitchFamily="-65" charset="-128"/>
              <a:cs typeface="ＭＳ Ｐゴシック" pitchFamily="-65" charset="-128"/>
            </a:endParaRPr>
          </a:p>
        </p:txBody>
      </p:sp>
      <p:pic>
        <p:nvPicPr>
          <p:cNvPr id="87044" name="Picture 4" descr="The image “http://www.cagrid.org/mwiki/images/5/58/Introduce-GridCounterServiceFactory.jpg” cannot be displayed, because it contains errors."/>
          <p:cNvPicPr>
            <a:picLocks noChangeAspect="1" noChangeArrowheads="1"/>
          </p:cNvPicPr>
          <p:nvPr/>
        </p:nvPicPr>
        <p:blipFill>
          <a:blip r:embed="rId2"/>
          <a:srcRect/>
          <a:stretch>
            <a:fillRect/>
          </a:stretch>
        </p:blipFill>
        <p:spPr bwMode="auto">
          <a:xfrm>
            <a:off x="0" y="-23813"/>
            <a:ext cx="9144000" cy="6881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2771" name="Rectangle 3"/>
          <p:cNvSpPr>
            <a:spLocks noGrp="1" noChangeArrowheads="1"/>
          </p:cNvSpPr>
          <p:nvPr>
            <p:ph type="body" sz="half" idx="1"/>
          </p:nvPr>
        </p:nvSpPr>
        <p:spPr>
          <a:xfrm>
            <a:off x="457200" y="1600200"/>
            <a:ext cx="8001000" cy="4495800"/>
          </a:xfrm>
        </p:spPr>
        <p:txBody>
          <a:bodyPr/>
          <a:lstStyle/>
          <a:p>
            <a:pPr eaLnBrk="1" hangingPunct="1"/>
            <a:endParaRPr lang="en-US" sz="2000" dirty="0">
              <a:ea typeface="ＭＳ Ｐゴシック" pitchFamily="-65" charset="-128"/>
              <a:cs typeface="ＭＳ Ｐゴシック" pitchFamily="-65" charset="-128"/>
            </a:endParaRPr>
          </a:p>
          <a:p>
            <a:pPr eaLnBrk="1" hangingPunct="1"/>
            <a:r>
              <a:rPr lang="en-US" sz="2000" dirty="0">
                <a:ea typeface="ＭＳ Ｐゴシック" pitchFamily="-65" charset="-128"/>
                <a:cs typeface="ＭＳ Ｐゴシック" pitchFamily="-65" charset="-128"/>
              </a:rPr>
              <a:t>Providing Service Metadata:</a:t>
            </a:r>
          </a:p>
          <a:p>
            <a:pPr lvl="1" eaLnBrk="1" hangingPunct="1"/>
            <a:r>
              <a:rPr lang="en-US" sz="1800" dirty="0"/>
              <a:t>Leverage </a:t>
            </a:r>
            <a:r>
              <a:rPr lang="en-US" sz="1800" dirty="0" err="1"/>
              <a:t>Globus</a:t>
            </a:r>
            <a:r>
              <a:rPr lang="en-US" sz="1800" dirty="0"/>
              <a:t>’ use of Java Naming and Directory Interface (JNDI</a:t>
            </a:r>
            <a:r>
              <a:rPr lang="en-US" sz="1800" dirty="0" smtClean="0"/>
              <a:t>).</a:t>
            </a:r>
            <a:endParaRPr lang="en-US" sz="1800" dirty="0"/>
          </a:p>
          <a:p>
            <a:pPr lvl="1" eaLnBrk="1" hangingPunct="1"/>
            <a:r>
              <a:rPr lang="en-US" sz="1800" dirty="0"/>
              <a:t>Service metadata is provided as resource properties on the base service’s singleton resource.</a:t>
            </a:r>
          </a:p>
          <a:p>
            <a:pPr lvl="1" eaLnBrk="1" hangingPunct="1"/>
            <a:r>
              <a:rPr lang="en-US" sz="1800" dirty="0"/>
              <a:t>These resource properties are defined by xml schema</a:t>
            </a:r>
            <a:r>
              <a:rPr lang="en-US" sz="1800" dirty="0" smtClean="0"/>
              <a:t>.</a:t>
            </a:r>
          </a:p>
          <a:p>
            <a:pPr lvl="1" eaLnBrk="1" hangingPunct="1"/>
            <a:r>
              <a:rPr lang="en-US" dirty="0" smtClean="0"/>
              <a:t>The resource properties on the base service can be registered to the index service as service metadata.</a:t>
            </a:r>
          </a:p>
          <a:p>
            <a:pPr lvl="1" eaLnBrk="1" hangingPunct="1"/>
            <a:r>
              <a:rPr lang="en-US" sz="1800" dirty="0" smtClean="0"/>
              <a:t>This metadata can then be queried from the index service and used to locate particular services of interest.</a:t>
            </a:r>
          </a:p>
          <a:p>
            <a:pPr lvl="1" eaLnBrk="1" hangingPunct="1"/>
            <a:endParaRPr lang="en-US" sz="18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r>
              <a:rPr lang="en-US" dirty="0" smtClean="0"/>
              <a:t>SHOW INTRODUCE FACTORY CODE THAT IS GENERATED.</a:t>
            </a:r>
            <a:endParaRPr lang="en-US" dirty="0"/>
          </a:p>
        </p:txBody>
      </p:sp>
      <p:sp>
        <p:nvSpPr>
          <p:cNvPr id="4" name="ClipArt Placeholder 3"/>
          <p:cNvSpPr>
            <a:spLocks noGrp="1"/>
          </p:cNvSpPr>
          <p:nvPr>
            <p:ph type="clipArt" sz="half" idx="2"/>
          </p:nvPr>
        </p:nvSpPr>
        <p:spPr/>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a:t>
            </a:r>
          </a:p>
        </p:txBody>
      </p:sp>
      <p:sp>
        <p:nvSpPr>
          <p:cNvPr id="90115" name="Text Placeholder 5"/>
          <p:cNvSpPr>
            <a:spLocks noGrp="1"/>
          </p:cNvSpPr>
          <p:nvPr>
            <p:ph type="body" sz="half" idx="1"/>
          </p:nvPr>
        </p:nvSpPr>
        <p:spPr>
          <a:xfrm>
            <a:off x="457200" y="1447800"/>
            <a:ext cx="8154988" cy="4648200"/>
          </a:xfrm>
        </p:spPr>
        <p:txBody>
          <a:bodyPr/>
          <a:lstStyle/>
          <a:p>
            <a:pPr>
              <a:buFontTx/>
              <a:buNone/>
            </a:pPr>
            <a:r>
              <a:rPr lang="en-US" dirty="0" smtClean="0">
                <a:ea typeface="ＭＳ Ｐゴシック" pitchFamily="-65" charset="-128"/>
                <a:cs typeface="ＭＳ Ｐゴシック" pitchFamily="-65" charset="-128"/>
              </a:rPr>
              <a:t>Introduce leverages the WS-Notification specification and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support for to enable clients to be notified of events on services.</a:t>
            </a:r>
          </a:p>
          <a:p>
            <a:pPr>
              <a:buFontTx/>
              <a:buNone/>
            </a:pPr>
            <a:endParaRPr lang="en-US" dirty="0" smtClean="0">
              <a:ea typeface="ＭＳ Ｐゴシック" pitchFamily="-65" charset="-128"/>
              <a:cs typeface="ＭＳ Ｐゴシック" pitchFamily="-65" charset="-128"/>
            </a:endParaRPr>
          </a:p>
        </p:txBody>
      </p:sp>
      <p:pic>
        <p:nvPicPr>
          <p:cNvPr id="5" name="Picture 4" descr="core_notif_change-polling.png"/>
          <p:cNvPicPr>
            <a:picLocks noChangeAspect="1"/>
          </p:cNvPicPr>
          <p:nvPr/>
        </p:nvPicPr>
        <p:blipFill>
          <a:blip r:embed="rId2"/>
          <a:stretch>
            <a:fillRect/>
          </a:stretch>
        </p:blipFill>
        <p:spPr>
          <a:xfrm>
            <a:off x="381000" y="2362200"/>
            <a:ext cx="3802482" cy="3290016"/>
          </a:xfrm>
          <a:prstGeom prst="rect">
            <a:avLst/>
          </a:prstGeom>
        </p:spPr>
      </p:pic>
      <p:pic>
        <p:nvPicPr>
          <p:cNvPr id="6" name="Picture 5" descr="core_notif_change-notif.png"/>
          <p:cNvPicPr>
            <a:picLocks noChangeAspect="1"/>
          </p:cNvPicPr>
          <p:nvPr/>
        </p:nvPicPr>
        <p:blipFill>
          <a:blip r:embed="rId3"/>
          <a:stretch>
            <a:fillRect/>
          </a:stretch>
        </p:blipFill>
        <p:spPr>
          <a:xfrm>
            <a:off x="4953000" y="2362200"/>
            <a:ext cx="3802482" cy="3292625"/>
          </a:xfrm>
          <a:prstGeom prst="rect">
            <a:avLst/>
          </a:prstGeom>
        </p:spPr>
      </p:pic>
      <p:cxnSp>
        <p:nvCxnSpPr>
          <p:cNvPr id="8" name="Straight Connector 7"/>
          <p:cNvCxnSpPr/>
          <p:nvPr/>
        </p:nvCxnSpPr>
        <p:spPr>
          <a:xfrm>
            <a:off x="304800" y="2209800"/>
            <a:ext cx="4038600" cy="3505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381000" y="2590800"/>
            <a:ext cx="3962400" cy="3048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24400" y="2209800"/>
            <a:ext cx="4267200" cy="3657600"/>
          </a:xfrm>
          <a:prstGeom prst="rect">
            <a:avLst/>
          </a:prstGeom>
          <a:noFill/>
          <a:ln w="25400" cap="flat" cmpd="sng" algn="ctr">
            <a:solidFill>
              <a:srgbClr val="008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a:t>
            </a:r>
          </a:p>
        </p:txBody>
      </p:sp>
      <p:sp>
        <p:nvSpPr>
          <p:cNvPr id="90115" name="Text Placeholder 5"/>
          <p:cNvSpPr>
            <a:spLocks noGrp="1"/>
          </p:cNvSpPr>
          <p:nvPr>
            <p:ph type="body" sz="half" idx="1"/>
          </p:nvPr>
        </p:nvSpPr>
        <p:spPr>
          <a:xfrm>
            <a:off x="457200" y="1447800"/>
            <a:ext cx="8154988" cy="4648200"/>
          </a:xfrm>
        </p:spPr>
        <p:txBody>
          <a:bodyPr/>
          <a:lstStyle/>
          <a:p>
            <a:pPr>
              <a:buFontTx/>
              <a:buNone/>
            </a:pP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provides implementations for utilizing Topics for registering for notifications.</a:t>
            </a:r>
          </a:p>
          <a:p>
            <a:pPr>
              <a:buFontTx/>
              <a:buNone/>
            </a:pPr>
            <a:endParaRPr lang="en-US" dirty="0" smtClean="0">
              <a:ea typeface="ＭＳ Ｐゴシック" pitchFamily="-65" charset="-128"/>
              <a:cs typeface="ＭＳ Ｐゴシック" pitchFamily="-65" charset="-128"/>
            </a:endParaRPr>
          </a:p>
        </p:txBody>
      </p:sp>
      <p:pic>
        <p:nvPicPr>
          <p:cNvPr id="7" name="Picture 6" descr="core_notif_ws-notif1.png"/>
          <p:cNvPicPr>
            <a:picLocks noChangeAspect="1"/>
          </p:cNvPicPr>
          <p:nvPr/>
        </p:nvPicPr>
        <p:blipFill>
          <a:blip r:embed="rId2"/>
          <a:stretch>
            <a:fillRect/>
          </a:stretch>
        </p:blipFill>
        <p:spPr>
          <a:xfrm>
            <a:off x="2438400" y="2057400"/>
            <a:ext cx="4281184" cy="4152019"/>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 (cont.)</a:t>
            </a:r>
          </a:p>
        </p:txBody>
      </p:sp>
      <p:sp>
        <p:nvSpPr>
          <p:cNvPr id="91139" name="Text Placeholder 5"/>
          <p:cNvSpPr>
            <a:spLocks noGrp="1"/>
          </p:cNvSpPr>
          <p:nvPr>
            <p:ph type="body" sz="half" idx="1"/>
          </p:nvPr>
        </p:nvSpPr>
        <p:spPr>
          <a:xfrm>
            <a:off x="168275" y="1219200"/>
            <a:ext cx="2955925" cy="4899025"/>
          </a:xfrm>
        </p:spPr>
        <p:txBody>
          <a:bodyPr/>
          <a:lstStyle/>
          <a:p>
            <a:pPr>
              <a:buFontTx/>
              <a:buNone/>
            </a:pPr>
            <a:r>
              <a:rPr lang="en-US" dirty="0" smtClean="0">
                <a:ea typeface="ＭＳ Ｐゴシック" pitchFamily="-65" charset="-128"/>
                <a:cs typeface="ＭＳ Ｐゴシック" pitchFamily="-65" charset="-128"/>
              </a:rPr>
              <a:t>Server Side</a:t>
            </a:r>
          </a:p>
          <a:p>
            <a:pPr>
              <a:buFontTx/>
              <a:buNone/>
            </a:pPr>
            <a:endParaRPr lang="en-US" sz="1800" b="0" dirty="0" smtClean="0">
              <a:ea typeface="ＭＳ Ｐゴシック" pitchFamily="-65" charset="-128"/>
              <a:cs typeface="ＭＳ Ｐゴシック" pitchFamily="-65" charset="-128"/>
            </a:endParaRPr>
          </a:p>
          <a:p>
            <a:pPr>
              <a:buFontTx/>
              <a:buNone/>
            </a:pPr>
            <a:r>
              <a:rPr lang="en-US" sz="1800" b="0" dirty="0" smtClean="0">
                <a:ea typeface="ＭＳ Ｐゴシック" pitchFamily="-65" charset="-128"/>
                <a:cs typeface="ＭＳ Ｐゴシック" pitchFamily="-65" charset="-128"/>
              </a:rPr>
              <a:t>Introduce utilizes Topics and converts all the resource properties to topics so that they can be subscribed to via the </a:t>
            </a:r>
            <a:r>
              <a:rPr lang="en-US" sz="1800" b="0" dirty="0" err="1" smtClean="0">
                <a:ea typeface="ＭＳ Ｐゴシック" pitchFamily="-65" charset="-128"/>
                <a:cs typeface="ＭＳ Ｐゴシック" pitchFamily="-65" charset="-128"/>
              </a:rPr>
              <a:t>qname</a:t>
            </a:r>
            <a:r>
              <a:rPr lang="en-US" sz="1800" b="0" dirty="0" smtClean="0">
                <a:ea typeface="ＭＳ Ｐゴシック" pitchFamily="-65" charset="-128"/>
                <a:cs typeface="ＭＳ Ｐゴシック" pitchFamily="-65" charset="-128"/>
              </a:rPr>
              <a:t> of the resource property.</a:t>
            </a:r>
          </a:p>
          <a:p>
            <a:pPr>
              <a:buFontTx/>
              <a:buNone/>
            </a:pPr>
            <a:r>
              <a:rPr lang="en-US" b="0" dirty="0" smtClean="0">
                <a:ea typeface="ＭＳ Ｐゴシック" pitchFamily="-65" charset="-128"/>
                <a:cs typeface="ＭＳ Ｐゴシック" pitchFamily="-65" charset="-128"/>
              </a:rPr>
              <a:t>Custom Topics representing events or changing values can be created by the developer in the Resource and can then be subscribed to from the client. </a:t>
            </a:r>
            <a:endParaRPr lang="en-US" sz="1800" b="0" dirty="0" smtClean="0">
              <a:ea typeface="ＭＳ Ｐゴシック" pitchFamily="-65" charset="-128"/>
              <a:cs typeface="ＭＳ Ｐゴシック" pitchFamily="-65" charset="-128"/>
            </a:endParaRPr>
          </a:p>
        </p:txBody>
      </p:sp>
      <p:pic>
        <p:nvPicPr>
          <p:cNvPr id="91140" name="Picture 3" descr="Picture 3.png"/>
          <p:cNvPicPr>
            <a:picLocks noChangeAspect="1"/>
          </p:cNvPicPr>
          <p:nvPr/>
        </p:nvPicPr>
        <p:blipFill>
          <a:blip r:embed="rId2"/>
          <a:srcRect/>
          <a:stretch>
            <a:fillRect/>
          </a:stretch>
        </p:blipFill>
        <p:spPr bwMode="auto">
          <a:xfrm>
            <a:off x="3200400" y="1970088"/>
            <a:ext cx="5943600" cy="3630612"/>
          </a:xfrm>
          <a:prstGeom prst="rect">
            <a:avLst/>
          </a:prstGeom>
          <a:noFill/>
          <a:ln w="9525">
            <a:noFill/>
            <a:miter lim="800000"/>
            <a:headEnd/>
            <a:tailEnd/>
          </a:ln>
        </p:spPr>
      </p:pic>
      <p:sp>
        <p:nvSpPr>
          <p:cNvPr id="5" name="Rectangle 4"/>
          <p:cNvSpPr/>
          <p:nvPr/>
        </p:nvSpPr>
        <p:spPr>
          <a:xfrm>
            <a:off x="3587750" y="3486150"/>
            <a:ext cx="3609975" cy="179388"/>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 (cont.)</a:t>
            </a:r>
          </a:p>
        </p:txBody>
      </p:sp>
      <p:sp>
        <p:nvSpPr>
          <p:cNvPr id="92163" name="Text Placeholder 5"/>
          <p:cNvSpPr>
            <a:spLocks noGrp="1"/>
          </p:cNvSpPr>
          <p:nvPr>
            <p:ph type="body" sz="half" idx="1"/>
          </p:nvPr>
        </p:nvSpPr>
        <p:spPr>
          <a:xfrm>
            <a:off x="168275" y="1219200"/>
            <a:ext cx="8566150" cy="4899025"/>
          </a:xfrm>
        </p:spPr>
        <p:txBody>
          <a:bodyPr/>
          <a:lstStyle/>
          <a:p>
            <a:pPr>
              <a:buFontTx/>
              <a:buNone/>
            </a:pPr>
            <a:r>
              <a:rPr lang="en-US" dirty="0" smtClean="0">
                <a:ea typeface="ＭＳ Ｐゴシック" pitchFamily="-65" charset="-128"/>
                <a:cs typeface="ＭＳ Ｐゴシック" pitchFamily="-65" charset="-128"/>
              </a:rPr>
              <a:t>Client Side</a:t>
            </a:r>
            <a:endParaRPr lang="en-US" sz="1800" b="0" dirty="0" smtClean="0">
              <a:ea typeface="ＭＳ Ｐゴシック" pitchFamily="-65" charset="-128"/>
              <a:cs typeface="ＭＳ Ｐゴシック" pitchFamily="-65" charset="-128"/>
            </a:endParaRPr>
          </a:p>
          <a:p>
            <a:pPr>
              <a:buFontTx/>
              <a:buNone/>
            </a:pPr>
            <a:r>
              <a:rPr lang="en-US" sz="1800" b="0" dirty="0" smtClean="0">
                <a:ea typeface="ＭＳ Ｐゴシック" pitchFamily="-65" charset="-128"/>
                <a:cs typeface="ＭＳ Ｐゴシック" pitchFamily="-65" charset="-128"/>
              </a:rPr>
              <a:t>The client can use the subscribe method to be notified of any changes to a particular resource property on the resource of a service.  The client will call the subscribe </a:t>
            </a:r>
            <a:r>
              <a:rPr lang="en-US" b="0" dirty="0" smtClean="0">
                <a:ea typeface="ＭＳ Ｐゴシック" pitchFamily="-65" charset="-128"/>
                <a:cs typeface="ＭＳ Ｐゴシック" pitchFamily="-65" charset="-128"/>
              </a:rPr>
              <a:t>operation and pass in the </a:t>
            </a:r>
            <a:r>
              <a:rPr lang="en-US" b="0" dirty="0" err="1" smtClean="0">
                <a:ea typeface="ＭＳ Ｐゴシック" pitchFamily="-65" charset="-128"/>
                <a:cs typeface="ＭＳ Ｐゴシック" pitchFamily="-65" charset="-128"/>
              </a:rPr>
              <a:t>Qname</a:t>
            </a:r>
            <a:r>
              <a:rPr lang="en-US" b="0" dirty="0" smtClean="0">
                <a:ea typeface="ＭＳ Ｐゴシック" pitchFamily="-65" charset="-128"/>
                <a:cs typeface="ＭＳ Ｐゴシック" pitchFamily="-65" charset="-128"/>
              </a:rPr>
              <a:t> of the Topic they would like to listen for Notifications on.  Once the service fires a Notification due to an event such as a changed value the client will be called back and Notified of the change.  </a:t>
            </a:r>
          </a:p>
          <a:p>
            <a:pPr>
              <a:buFontTx/>
              <a:buNone/>
            </a:pPr>
            <a:r>
              <a:rPr lang="en-US" b="0" dirty="0" smtClean="0">
                <a:ea typeface="ＭＳ Ｐゴシック" pitchFamily="-65" charset="-128"/>
                <a:cs typeface="ＭＳ Ｐゴシック" pitchFamily="-65" charset="-128"/>
              </a:rPr>
              <a:t>When subscribing the client should provide an implementation of the </a:t>
            </a:r>
            <a:r>
              <a:rPr lang="en-US" b="0" dirty="0" err="1" smtClean="0">
                <a:ea typeface="ＭＳ Ｐゴシック" pitchFamily="-65" charset="-128"/>
                <a:cs typeface="ＭＳ Ｐゴシック" pitchFamily="-65" charset="-128"/>
              </a:rPr>
              <a:t>NotifyCallback</a:t>
            </a:r>
            <a:r>
              <a:rPr lang="en-US" b="0" dirty="0" smtClean="0">
                <a:ea typeface="ＭＳ Ｐゴシック" pitchFamily="-65" charset="-128"/>
                <a:cs typeface="ＭＳ Ｐゴシック" pitchFamily="-65" charset="-128"/>
              </a:rPr>
              <a:t> interface so they can receive the messages in the client or application.</a:t>
            </a:r>
            <a:endParaRPr lang="en-US" sz="1800" b="0" dirty="0" smtClean="0">
              <a:ea typeface="ＭＳ Ｐゴシック" pitchFamily="-65" charset="-128"/>
              <a:cs typeface="ＭＳ Ｐゴシック" pitchFamily="-65" charset="-128"/>
            </a:endParaRPr>
          </a:p>
        </p:txBody>
      </p:sp>
      <p:pic>
        <p:nvPicPr>
          <p:cNvPr id="92164" name="Picture 4" descr="Picture 7.png"/>
          <p:cNvPicPr>
            <a:picLocks noChangeAspect="1"/>
          </p:cNvPicPr>
          <p:nvPr/>
        </p:nvPicPr>
        <p:blipFill>
          <a:blip r:embed="rId2"/>
          <a:srcRect/>
          <a:stretch>
            <a:fillRect/>
          </a:stretch>
        </p:blipFill>
        <p:spPr bwMode="auto">
          <a:xfrm>
            <a:off x="1046162" y="4391025"/>
            <a:ext cx="7059613" cy="1612900"/>
          </a:xfrm>
          <a:prstGeom prst="rect">
            <a:avLst/>
          </a:prstGeom>
          <a:noFill/>
          <a:ln w="9525">
            <a:noFill/>
            <a:miter lim="800000"/>
            <a:headEnd/>
            <a:tailEnd/>
          </a:ln>
        </p:spPr>
      </p:pic>
      <p:sp>
        <p:nvSpPr>
          <p:cNvPr id="6" name="Rectangle 5"/>
          <p:cNvSpPr/>
          <p:nvPr/>
        </p:nvSpPr>
        <p:spPr>
          <a:xfrm>
            <a:off x="1219200" y="4419600"/>
            <a:ext cx="6616700" cy="268287"/>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143000"/>
            <a:ext cx="8534400" cy="4953000"/>
          </a:xfrm>
        </p:spPr>
        <p:txBody>
          <a:bodyPr/>
          <a:lstStyle/>
          <a:p>
            <a:pPr>
              <a:buFontTx/>
              <a:buNone/>
            </a:pPr>
            <a:r>
              <a:rPr lang="en-US" sz="2400" b="0" dirty="0" smtClean="0">
                <a:ea typeface="ＭＳ Ｐゴシック" pitchFamily="-65" charset="-128"/>
                <a:cs typeface="ＭＳ Ｐゴシック" pitchFamily="-65" charset="-128"/>
              </a:rPr>
              <a:t>Resources can be persistent.  Persistent resources can be stored and retrieved so that they can outlast any particular running instance of a container.  The </a:t>
            </a:r>
            <a:r>
              <a:rPr lang="en-US" sz="2400" b="0" dirty="0" err="1" smtClean="0">
                <a:ea typeface="ＭＳ Ｐゴシック" pitchFamily="-65" charset="-128"/>
                <a:cs typeface="ＭＳ Ｐゴシック" pitchFamily="-65" charset="-128"/>
              </a:rPr>
              <a:t>ResourceHome</a:t>
            </a:r>
            <a:r>
              <a:rPr lang="en-US" sz="2400" b="0" dirty="0" smtClean="0">
                <a:ea typeface="ＭＳ Ｐゴシック" pitchFamily="-65" charset="-128"/>
                <a:cs typeface="ＭＳ Ｐゴシック" pitchFamily="-65" charset="-128"/>
              </a:rPr>
              <a:t> will retrieve the resources as requested via the </a:t>
            </a:r>
            <a:r>
              <a:rPr lang="en-US" sz="2400" b="0" i="1" dirty="0" smtClean="0">
                <a:ea typeface="ＭＳ Ｐゴシック" pitchFamily="-65" charset="-128"/>
                <a:cs typeface="ＭＳ Ｐゴシック" pitchFamily="-65" charset="-128"/>
              </a:rPr>
              <a:t>find</a:t>
            </a:r>
            <a:r>
              <a:rPr lang="en-US" sz="2400" b="0" dirty="0" smtClean="0">
                <a:ea typeface="ＭＳ Ｐゴシック" pitchFamily="-65" charset="-128"/>
                <a:cs typeface="ＭＳ Ｐゴシック" pitchFamily="-65" charset="-128"/>
              </a:rPr>
              <a:t> operation and the Resource will persist itself on any changes.  This enables the grid service to survive reboots and unforeseen outages and still operate as if nothing happened.</a:t>
            </a:r>
          </a:p>
        </p:txBody>
      </p:sp>
      <p:pic>
        <p:nvPicPr>
          <p:cNvPr id="4" name="Picture 3" descr="core_first_resourcehome.png"/>
          <p:cNvPicPr>
            <a:picLocks noChangeAspect="1"/>
          </p:cNvPicPr>
          <p:nvPr/>
        </p:nvPicPr>
        <p:blipFill>
          <a:blip r:embed="rId2"/>
          <a:srcRect/>
          <a:stretch>
            <a:fillRect/>
          </a:stretch>
        </p:blipFill>
        <p:spPr bwMode="auto">
          <a:xfrm>
            <a:off x="1143000" y="4191000"/>
            <a:ext cx="4448437" cy="1906754"/>
          </a:xfrm>
          <a:prstGeom prst="rect">
            <a:avLst/>
          </a:prstGeom>
          <a:noFill/>
          <a:ln w="9525">
            <a:noFill/>
            <a:miter lim="800000"/>
            <a:headEnd/>
            <a:tailEnd/>
          </a:ln>
        </p:spPr>
      </p:pic>
      <p:sp>
        <p:nvSpPr>
          <p:cNvPr id="5" name="Magnetic Disk 4"/>
          <p:cNvSpPr/>
          <p:nvPr/>
        </p:nvSpPr>
        <p:spPr>
          <a:xfrm>
            <a:off x="7455286" y="5385538"/>
            <a:ext cx="618534" cy="610242"/>
          </a:xfrm>
          <a:prstGeom prst="flowChartMagneticDisk">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583190" y="4519656"/>
            <a:ext cx="1616780" cy="965654"/>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61770" y="4647110"/>
            <a:ext cx="826055" cy="400110"/>
          </a:xfrm>
          <a:prstGeom prst="rect">
            <a:avLst/>
          </a:prstGeom>
          <a:noFill/>
        </p:spPr>
        <p:txBody>
          <a:bodyPr wrap="none" rtlCol="0">
            <a:spAutoFit/>
          </a:bodyPr>
          <a:lstStyle/>
          <a:p>
            <a:r>
              <a:rPr lang="en-US" sz="1000" dirty="0" smtClean="0"/>
              <a:t>retrieve </a:t>
            </a:r>
          </a:p>
          <a:p>
            <a:r>
              <a:rPr lang="en-US" sz="1000" dirty="0" smtClean="0"/>
              <a:t>  resources</a:t>
            </a:r>
            <a:endParaRPr lang="en-US" sz="1000" dirty="0"/>
          </a:p>
        </p:txBody>
      </p:sp>
      <p:cxnSp>
        <p:nvCxnSpPr>
          <p:cNvPr id="9" name="Straight Arrow Connector 8"/>
          <p:cNvCxnSpPr/>
          <p:nvPr/>
        </p:nvCxnSpPr>
        <p:spPr>
          <a:xfrm>
            <a:off x="5675970" y="5713910"/>
            <a:ext cx="1610079" cy="112657"/>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04570" y="5485310"/>
            <a:ext cx="1025742" cy="246221"/>
          </a:xfrm>
          <a:prstGeom prst="rect">
            <a:avLst/>
          </a:prstGeom>
          <a:noFill/>
        </p:spPr>
        <p:txBody>
          <a:bodyPr wrap="none" rtlCol="0">
            <a:spAutoFit/>
          </a:bodyPr>
          <a:lstStyle/>
          <a:p>
            <a:r>
              <a:rPr lang="en-US" sz="1000" dirty="0" smtClean="0"/>
              <a:t>Store resource</a:t>
            </a:r>
            <a:endParaRPr lang="en-US" sz="10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219200"/>
            <a:ext cx="8534400" cy="4876800"/>
          </a:xfrm>
        </p:spPr>
        <p:txBody>
          <a:bodyPr/>
          <a:lstStyle/>
          <a:p>
            <a:pPr>
              <a:buFontTx/>
              <a:buNone/>
            </a:pPr>
            <a:r>
              <a:rPr lang="en-US" sz="2400" b="0" dirty="0" smtClean="0">
                <a:ea typeface="ＭＳ Ｐゴシック" pitchFamily="-65" charset="-128"/>
                <a:cs typeface="ＭＳ Ｐゴシック" pitchFamily="-65" charset="-128"/>
              </a:rPr>
              <a:t>On any changes in the Resource that will effect the Resource the Resource must call store on itself in order for those new changes to be persisted.  Introduce will call store automatically on any resource property changes that it manages and the developer should do the same on any changes to Resource local variables that are changed by calls to the Resource such as internal counters or </a:t>
            </a:r>
            <a:r>
              <a:rPr lang="en-US" sz="2400" b="0" dirty="0" err="1" smtClean="0">
                <a:ea typeface="ＭＳ Ｐゴシック" pitchFamily="-65" charset="-128"/>
                <a:cs typeface="ＭＳ Ｐゴシック" pitchFamily="-65" charset="-128"/>
              </a:rPr>
              <a:t>boolean</a:t>
            </a:r>
            <a:r>
              <a:rPr lang="en-US" sz="2400" b="0" dirty="0" smtClean="0">
                <a:ea typeface="ＭＳ Ｐゴシック" pitchFamily="-65" charset="-128"/>
                <a:cs typeface="ＭＳ Ｐゴシック" pitchFamily="-65" charset="-128"/>
              </a:rPr>
              <a:t> values.</a:t>
            </a:r>
          </a:p>
        </p:txBody>
      </p:sp>
      <p:pic>
        <p:nvPicPr>
          <p:cNvPr id="4" name="Picture 3" descr="core_first_resourcehome.png"/>
          <p:cNvPicPr>
            <a:picLocks noChangeAspect="1"/>
          </p:cNvPicPr>
          <p:nvPr/>
        </p:nvPicPr>
        <p:blipFill>
          <a:blip r:embed="rId2"/>
          <a:srcRect/>
          <a:stretch>
            <a:fillRect/>
          </a:stretch>
        </p:blipFill>
        <p:spPr bwMode="auto">
          <a:xfrm>
            <a:off x="914400" y="4343400"/>
            <a:ext cx="4448437" cy="1906754"/>
          </a:xfrm>
          <a:prstGeom prst="rect">
            <a:avLst/>
          </a:prstGeom>
          <a:noFill/>
          <a:ln w="9525">
            <a:noFill/>
            <a:miter lim="800000"/>
            <a:headEnd/>
            <a:tailEnd/>
          </a:ln>
        </p:spPr>
      </p:pic>
      <p:sp>
        <p:nvSpPr>
          <p:cNvPr id="17" name="Magnetic Disk 16"/>
          <p:cNvSpPr/>
          <p:nvPr/>
        </p:nvSpPr>
        <p:spPr>
          <a:xfrm>
            <a:off x="7206096" y="5485758"/>
            <a:ext cx="618534" cy="610242"/>
          </a:xfrm>
          <a:prstGeom prst="flowChartMagneticDisk">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334000" y="4619876"/>
            <a:ext cx="1616780" cy="965654"/>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12580" y="4747330"/>
            <a:ext cx="826055" cy="400110"/>
          </a:xfrm>
          <a:prstGeom prst="rect">
            <a:avLst/>
          </a:prstGeom>
          <a:noFill/>
        </p:spPr>
        <p:txBody>
          <a:bodyPr wrap="none" rtlCol="0">
            <a:spAutoFit/>
          </a:bodyPr>
          <a:lstStyle/>
          <a:p>
            <a:r>
              <a:rPr lang="en-US" sz="1000" dirty="0" smtClean="0"/>
              <a:t>retrieve </a:t>
            </a:r>
          </a:p>
          <a:p>
            <a:r>
              <a:rPr lang="en-US" sz="1000" dirty="0" smtClean="0"/>
              <a:t>  resources</a:t>
            </a:r>
            <a:endParaRPr lang="en-US" sz="1000" dirty="0"/>
          </a:p>
        </p:txBody>
      </p:sp>
      <p:cxnSp>
        <p:nvCxnSpPr>
          <p:cNvPr id="20" name="Straight Arrow Connector 19"/>
          <p:cNvCxnSpPr/>
          <p:nvPr/>
        </p:nvCxnSpPr>
        <p:spPr>
          <a:xfrm>
            <a:off x="5426780" y="5814130"/>
            <a:ext cx="1610079" cy="112657"/>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655380" y="5585530"/>
            <a:ext cx="1025742" cy="246221"/>
          </a:xfrm>
          <a:prstGeom prst="rect">
            <a:avLst/>
          </a:prstGeom>
          <a:noFill/>
        </p:spPr>
        <p:txBody>
          <a:bodyPr wrap="none" rtlCol="0">
            <a:spAutoFit/>
          </a:bodyPr>
          <a:lstStyle/>
          <a:p>
            <a:r>
              <a:rPr lang="en-US" sz="1000" dirty="0" smtClean="0"/>
              <a:t>Store resource</a:t>
            </a:r>
            <a:endParaRPr lang="en-US" sz="10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295400"/>
            <a:ext cx="8610600" cy="4800600"/>
          </a:xfrm>
        </p:spPr>
        <p:txBody>
          <a:bodyPr/>
          <a:lstStyle/>
          <a:p>
            <a:pPr>
              <a:buFontTx/>
              <a:buNone/>
            </a:pPr>
            <a:r>
              <a:rPr lang="en-US" sz="2400" dirty="0" smtClean="0">
                <a:ea typeface="ＭＳ Ｐゴシック" pitchFamily="-65" charset="-128"/>
                <a:cs typeface="ＭＳ Ｐゴシック" pitchFamily="-65" charset="-128"/>
              </a:rPr>
              <a:t>An </a:t>
            </a:r>
            <a:r>
              <a:rPr lang="en-US" sz="2400" dirty="0" err="1" smtClean="0">
                <a:ea typeface="ＭＳ Ｐゴシック" pitchFamily="-65" charset="-128"/>
                <a:cs typeface="ＭＳ Ｐゴシック" pitchFamily="-65" charset="-128"/>
              </a:rPr>
              <a:t>ResourceBase</a:t>
            </a:r>
            <a:r>
              <a:rPr lang="en-US" sz="2400" dirty="0" smtClean="0">
                <a:ea typeface="ＭＳ Ｐゴシック" pitchFamily="-65" charset="-128"/>
                <a:cs typeface="ＭＳ Ｐゴシック" pitchFamily="-65" charset="-128"/>
              </a:rPr>
              <a:t> example operation that Introduce generated for a </a:t>
            </a:r>
            <a:r>
              <a:rPr lang="en-US" sz="2400" dirty="0" err="1" smtClean="0">
                <a:ea typeface="ＭＳ Ｐゴシック" pitchFamily="-65" charset="-128"/>
                <a:cs typeface="ＭＳ Ｐゴシック" pitchFamily="-65" charset="-128"/>
              </a:rPr>
              <a:t>ResourceProperty</a:t>
            </a:r>
            <a:r>
              <a:rPr lang="en-US" sz="2400" dirty="0" smtClean="0">
                <a:ea typeface="ＭＳ Ｐゴシック" pitchFamily="-65" charset="-128"/>
                <a:cs typeface="ＭＳ Ｐゴシック" pitchFamily="-65" charset="-128"/>
              </a:rPr>
              <a:t> that knows the Resource is persistent and calls store on itself.</a:t>
            </a:r>
          </a:p>
        </p:txBody>
      </p:sp>
      <p:pic>
        <p:nvPicPr>
          <p:cNvPr id="10" name="Picture 9" descr="Picture 24.png"/>
          <p:cNvPicPr>
            <a:picLocks noChangeAspect="1"/>
          </p:cNvPicPr>
          <p:nvPr/>
        </p:nvPicPr>
        <p:blipFill>
          <a:blip r:embed="rId2"/>
          <a:stretch>
            <a:fillRect/>
          </a:stretch>
        </p:blipFill>
        <p:spPr>
          <a:xfrm>
            <a:off x="685800" y="2514600"/>
            <a:ext cx="7543800" cy="3877937"/>
          </a:xfrm>
          <a:prstGeom prst="rect">
            <a:avLst/>
          </a:prstGeom>
        </p:spPr>
      </p:pic>
      <p:sp>
        <p:nvSpPr>
          <p:cNvPr id="11" name="Rectangle 10"/>
          <p:cNvSpPr/>
          <p:nvPr/>
        </p:nvSpPr>
        <p:spPr>
          <a:xfrm>
            <a:off x="1066800" y="5511058"/>
            <a:ext cx="1066800" cy="192087"/>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0" y="1143000"/>
            <a:ext cx="8915400" cy="4953000"/>
          </a:xfrm>
        </p:spPr>
        <p:txBody>
          <a:bodyPr/>
          <a:lstStyle/>
          <a:p>
            <a:pPr>
              <a:buFontTx/>
              <a:buNone/>
            </a:pPr>
            <a:r>
              <a:rPr lang="en-US" sz="2400" b="0" dirty="0" smtClean="0">
                <a:ea typeface="ＭＳ Ｐゴシック" pitchFamily="-65" charset="-128"/>
                <a:cs typeface="ＭＳ Ｐゴシック" pitchFamily="-65" charset="-128"/>
              </a:rPr>
              <a:t>Introduce will automatically write the resource properties of each resource to a file in the etc directory of the container deployment for that service.  The developer can then override the </a:t>
            </a:r>
            <a:r>
              <a:rPr lang="en-US" sz="2400" b="0" dirty="0" err="1" smtClean="0">
                <a:ea typeface="ＭＳ Ｐゴシック" pitchFamily="-65" charset="-128"/>
                <a:cs typeface="ＭＳ Ｐゴシック" pitchFamily="-65" charset="-128"/>
              </a:rPr>
              <a:t>storeResource/retrieveResource</a:t>
            </a:r>
            <a:r>
              <a:rPr lang="en-US" sz="2400" b="0" dirty="0" smtClean="0">
                <a:ea typeface="ＭＳ Ｐゴシック" pitchFamily="-65" charset="-128"/>
                <a:cs typeface="ＭＳ Ｐゴシック" pitchFamily="-65" charset="-128"/>
              </a:rPr>
              <a:t> operations in the resource class to persist other local variables or data relevant to the resource so that it can be successfully retrieved.</a:t>
            </a:r>
          </a:p>
        </p:txBody>
      </p:sp>
      <p:pic>
        <p:nvPicPr>
          <p:cNvPr id="9" name="Picture 8" descr="Picture 3.png"/>
          <p:cNvPicPr>
            <a:picLocks noChangeAspect="1"/>
          </p:cNvPicPr>
          <p:nvPr/>
        </p:nvPicPr>
        <p:blipFill>
          <a:blip r:embed="rId2"/>
          <a:stretch>
            <a:fillRect/>
          </a:stretch>
        </p:blipFill>
        <p:spPr>
          <a:xfrm>
            <a:off x="838200" y="3581400"/>
            <a:ext cx="7111111" cy="2730159"/>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304800" y="1600200"/>
            <a:ext cx="51054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Introduce includes an extension that can enable the service to easily enumerate objects back to the client in a pull based mechanism.</a:t>
            </a:r>
          </a:p>
          <a:p>
            <a:pPr>
              <a:buFontTx/>
              <a:buNone/>
            </a:pPr>
            <a:r>
              <a:rPr lang="en-US" dirty="0" smtClean="0">
                <a:ea typeface="ＭＳ Ｐゴシック" pitchFamily="-65" charset="-128"/>
                <a:cs typeface="ＭＳ Ｐゴシック" pitchFamily="-65" charset="-128"/>
              </a:rPr>
              <a:t>This enables the load to be managed by the client and gives the client an interface to pull the results one at a time.</a:t>
            </a:r>
          </a:p>
          <a:p>
            <a:pPr>
              <a:buFontTx/>
              <a:buNone/>
            </a:pPr>
            <a:r>
              <a:rPr lang="en-US" dirty="0" smtClean="0">
                <a:ea typeface="ＭＳ Ｐゴシック" pitchFamily="-65" charset="-128"/>
                <a:cs typeface="ＭＳ Ｐゴシック" pitchFamily="-65" charset="-128"/>
              </a:rPr>
              <a:t>The support is built using the WS-Enumeration specifications.</a:t>
            </a:r>
          </a:p>
        </p:txBody>
      </p:sp>
      <p:pic>
        <p:nvPicPr>
          <p:cNvPr id="4" name="Picture 3" descr="image_6.png"/>
          <p:cNvPicPr>
            <a:picLocks noChangeAspect="1"/>
          </p:cNvPicPr>
          <p:nvPr/>
        </p:nvPicPr>
        <p:blipFill>
          <a:blip r:embed="rId2"/>
          <a:stretch>
            <a:fillRect/>
          </a:stretch>
        </p:blipFill>
        <p:spPr>
          <a:xfrm>
            <a:off x="5638800" y="1981200"/>
            <a:ext cx="2959100" cy="3657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7946</TotalTime>
  <Words>7464</Words>
  <PresentationFormat>On-screen Show (4:3)</PresentationFormat>
  <Paragraphs>665</Paragraphs>
  <Slides>139</Slides>
  <Notes>31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139</vt:i4>
      </vt:variant>
    </vt:vector>
  </HeadingPairs>
  <TitlesOfParts>
    <vt:vector size="141" baseType="lpstr">
      <vt:lpstr>Default Design</vt:lpstr>
      <vt:lpstr>Visio</vt:lpstr>
      <vt:lpstr>Grid Service Development</vt:lpstr>
      <vt:lpstr>Overview</vt:lpstr>
      <vt:lpstr>Introduce</vt:lpstr>
      <vt:lpstr>Introduce Graphical Development Environment (GDE)</vt:lpstr>
      <vt:lpstr>Introduce Requirements</vt:lpstr>
      <vt:lpstr>Addressing the Requirements</vt:lpstr>
      <vt:lpstr>Service Layers</vt:lpstr>
      <vt:lpstr>Addressing the Requirements (cont)</vt:lpstr>
      <vt:lpstr>Addressing the Requirements (cont)</vt:lpstr>
      <vt:lpstr>Addressing the Requirements (cont)</vt:lpstr>
      <vt:lpstr>Addressing the Requirements (cont)</vt:lpstr>
      <vt:lpstr>Addressing the Requirements (cont)</vt:lpstr>
      <vt:lpstr>Introduce Service Resource Contexts</vt:lpstr>
      <vt:lpstr>Addressing the Requirements: Extensible Architecture</vt:lpstr>
      <vt:lpstr>Addressing the Requirements: Extensible Architecture (cont)</vt:lpstr>
      <vt:lpstr>Introduce Software Updater</vt:lpstr>
      <vt:lpstr>Introduce Service Migration</vt:lpstr>
      <vt:lpstr>Recap Core Service Architecture</vt:lpstr>
      <vt:lpstr>Slide 19</vt:lpstr>
      <vt:lpstr>Grid Enablement process</vt:lpstr>
      <vt:lpstr>Exposing the Resource:</vt:lpstr>
      <vt:lpstr>Exposing the Resource:</vt:lpstr>
      <vt:lpstr>Exposing the Resource:</vt:lpstr>
      <vt:lpstr>Exposing the Resource:</vt:lpstr>
      <vt:lpstr>Algorithm now available.</vt:lpstr>
      <vt:lpstr>How will users find this new service</vt:lpstr>
      <vt:lpstr>How will users find this new service</vt:lpstr>
      <vt:lpstr>Service Creation Demonstration</vt:lpstr>
      <vt:lpstr>Service Creation</vt:lpstr>
      <vt:lpstr>Service Creation</vt:lpstr>
      <vt:lpstr>Advanced Service Creation</vt:lpstr>
      <vt:lpstr>Introduce Service Creation Architecture</vt:lpstr>
      <vt:lpstr>Generated Service</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Created Skeleton Layout</vt:lpstr>
      <vt:lpstr>Created Skeleton Layout (cont)</vt:lpstr>
      <vt:lpstr>Inside the Introduce created service</vt:lpstr>
      <vt:lpstr>Modification</vt:lpstr>
      <vt:lpstr>Data Types Importing</vt:lpstr>
      <vt:lpstr>Data Types Configuration</vt:lpstr>
      <vt:lpstr>Designing the Service</vt:lpstr>
      <vt:lpstr>Modifying the Service</vt:lpstr>
      <vt:lpstr>Modifying an operation</vt:lpstr>
      <vt:lpstr>Modifying an operation</vt:lpstr>
      <vt:lpstr>Modifying an operation</vt:lpstr>
      <vt:lpstr>Modifying an operation</vt:lpstr>
      <vt:lpstr>Modifying an operation</vt:lpstr>
      <vt:lpstr>Modifying Service Properties</vt:lpstr>
      <vt:lpstr>Adding / Removing Extensions</vt:lpstr>
      <vt:lpstr>Adding / Removing Extensions</vt:lpstr>
      <vt:lpstr>Introduce Service Modification Architecture</vt:lpstr>
      <vt:lpstr>Service Modification Demonstration</vt:lpstr>
      <vt:lpstr>Deploying a service.</vt:lpstr>
      <vt:lpstr>Deploying a service.</vt:lpstr>
      <vt:lpstr>Deploying a service.</vt:lpstr>
      <vt:lpstr>Deploying a service.</vt:lpstr>
      <vt:lpstr>Deploying a service (command line)</vt:lpstr>
      <vt:lpstr>Deploying a service (command line)</vt:lpstr>
      <vt:lpstr>Service Undeployment</vt:lpstr>
      <vt:lpstr>Service Undeployment  (command line)</vt:lpstr>
      <vt:lpstr>Service Deployment and Invocation Demonstration</vt:lpstr>
      <vt:lpstr>Recap</vt:lpstr>
      <vt:lpstr>Stateful Web Services</vt:lpstr>
      <vt:lpstr>Stateful Web Services</vt:lpstr>
      <vt:lpstr>Stateful Web Services</vt:lpstr>
      <vt:lpstr>Stateful Web Services</vt:lpstr>
      <vt:lpstr>Service Contexts</vt:lpstr>
      <vt:lpstr>Service Contexts</vt:lpstr>
      <vt:lpstr>Resource Factories</vt:lpstr>
      <vt:lpstr>Resource Factories</vt:lpstr>
      <vt:lpstr>Stateful Web Services</vt:lpstr>
      <vt:lpstr>Slide 90</vt:lpstr>
      <vt:lpstr>Notification</vt:lpstr>
      <vt:lpstr>Notification</vt:lpstr>
      <vt:lpstr>Notification (cont.)</vt:lpstr>
      <vt:lpstr>Notification (cont.)</vt:lpstr>
      <vt:lpstr>Persistence</vt:lpstr>
      <vt:lpstr>Persistence</vt:lpstr>
      <vt:lpstr>Persistence</vt:lpstr>
      <vt:lpstr>Persistence</vt:lpstr>
      <vt:lpstr>Enumeration</vt:lpstr>
      <vt:lpstr>Enumeration</vt:lpstr>
      <vt:lpstr>Enumeration</vt:lpstr>
      <vt:lpstr>Enumeration</vt:lpstr>
      <vt:lpstr>Enumeration</vt:lpstr>
      <vt:lpstr>Enumeration</vt:lpstr>
      <vt:lpstr>Enumeration</vt:lpstr>
      <vt:lpstr>Enumeration</vt:lpstr>
      <vt:lpstr>Transfer</vt:lpstr>
      <vt:lpstr>Transfer</vt:lpstr>
      <vt:lpstr>Transfer</vt:lpstr>
      <vt:lpstr>Transfer</vt:lpstr>
      <vt:lpstr>Transfer</vt:lpstr>
      <vt:lpstr>Example Usage</vt:lpstr>
      <vt:lpstr>Example Usage (download)</vt:lpstr>
      <vt:lpstr>Example Usage (download)</vt:lpstr>
      <vt:lpstr>Example Usage (download)</vt:lpstr>
      <vt:lpstr>Transfer Deployment</vt:lpstr>
      <vt:lpstr>Transfer Deployment</vt:lpstr>
      <vt:lpstr>Service Authorization</vt:lpstr>
      <vt:lpstr>Secure Resource</vt:lpstr>
      <vt:lpstr>Service Authorization</vt:lpstr>
      <vt:lpstr>Service Authorization</vt:lpstr>
      <vt:lpstr>Extension Development</vt:lpstr>
      <vt:lpstr>Types of Extensions</vt:lpstr>
      <vt:lpstr>Discovery DataType</vt:lpstr>
      <vt:lpstr>Service</vt:lpstr>
      <vt:lpstr>Discovery Schema</vt:lpstr>
      <vt:lpstr>Service Schema</vt:lpstr>
      <vt:lpstr>Resource Property Schema</vt:lpstr>
      <vt:lpstr>Authorization Schema</vt:lpstr>
      <vt:lpstr>Deployment Schema</vt:lpstr>
      <vt:lpstr>Introduce GME Schema</vt:lpstr>
      <vt:lpstr>To Create Your Own Extension</vt:lpstr>
      <vt:lpstr>For Discovery DataType</vt:lpstr>
      <vt:lpstr>For ServiceType</vt:lpstr>
      <vt:lpstr>UI</vt:lpstr>
      <vt:lpstr>Configuration</vt:lpstr>
      <vt:lpstr>Building and Deploying the extension</vt:lpstr>
      <vt:lpstr>More Information</vt:lpstr>
      <vt:lpstr>Additional Information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cp:lastModifiedBy>Shannon Hastings</cp:lastModifiedBy>
  <cp:revision>210</cp:revision>
  <dcterms:created xsi:type="dcterms:W3CDTF">2009-06-24T14:50:19Z</dcterms:created>
  <dcterms:modified xsi:type="dcterms:W3CDTF">2009-06-24T16:08:00Z</dcterms:modified>
</cp:coreProperties>
</file>